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304" r:id="rId2"/>
    <p:sldId id="355" r:id="rId3"/>
    <p:sldId id="356" r:id="rId4"/>
    <p:sldId id="382" r:id="rId5"/>
    <p:sldId id="357" r:id="rId6"/>
    <p:sldId id="359" r:id="rId7"/>
    <p:sldId id="385" r:id="rId8"/>
    <p:sldId id="358" r:id="rId9"/>
    <p:sldId id="384" r:id="rId10"/>
    <p:sldId id="388" r:id="rId11"/>
    <p:sldId id="386" r:id="rId12"/>
    <p:sldId id="387" r:id="rId13"/>
    <p:sldId id="363" r:id="rId14"/>
    <p:sldId id="362" r:id="rId15"/>
    <p:sldId id="364" r:id="rId16"/>
    <p:sldId id="365" r:id="rId17"/>
    <p:sldId id="368" r:id="rId18"/>
    <p:sldId id="366" r:id="rId19"/>
    <p:sldId id="367" r:id="rId20"/>
    <p:sldId id="369" r:id="rId21"/>
    <p:sldId id="371" r:id="rId22"/>
    <p:sldId id="370" r:id="rId23"/>
    <p:sldId id="372" r:id="rId24"/>
    <p:sldId id="373" r:id="rId25"/>
    <p:sldId id="375" r:id="rId26"/>
    <p:sldId id="374" r:id="rId27"/>
    <p:sldId id="376" r:id="rId28"/>
    <p:sldId id="377" r:id="rId29"/>
    <p:sldId id="37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98">
          <p15:clr>
            <a:srgbClr val="A4A3A4"/>
          </p15:clr>
        </p15:guide>
        <p15:guide id="3" pos="671">
          <p15:clr>
            <a:srgbClr val="A4A3A4"/>
          </p15:clr>
        </p15:guide>
        <p15:guide id="4" pos="70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0018"/>
    <a:srgbClr val="CA2C35"/>
    <a:srgbClr val="CD575D"/>
    <a:srgbClr val="0D0D0D"/>
    <a:srgbClr val="ED844B"/>
    <a:srgbClr val="B33357"/>
    <a:srgbClr val="AC15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9" autoAdjust="0"/>
    <p:restoredTop sz="67067" autoAdjust="0"/>
  </p:normalViewPr>
  <p:slideViewPr>
    <p:cSldViewPr snapToGrid="0">
      <p:cViewPr varScale="1">
        <p:scale>
          <a:sx n="75" d="100"/>
          <a:sy n="75" d="100"/>
        </p:scale>
        <p:origin x="1800" y="54"/>
      </p:cViewPr>
      <p:guideLst>
        <p:guide pos="3840"/>
        <p:guide orient="horz" pos="2198"/>
        <p:guide pos="671"/>
        <p:guide pos="7038"/>
      </p:guideLst>
    </p:cSldViewPr>
  </p:slideViewPr>
  <p:notesTextViewPr>
    <p:cViewPr>
      <p:scale>
        <a:sx n="100" d="100"/>
        <a:sy n="100" d="100"/>
      </p:scale>
      <p:origin x="0" y="0"/>
    </p:cViewPr>
  </p:notesTextViewPr>
  <p:sorterViewPr>
    <p:cViewPr>
      <p:scale>
        <a:sx n="66" d="100"/>
        <a:sy n="66" d="100"/>
      </p:scale>
      <p:origin x="0" y="-1296"/>
    </p:cViewPr>
  </p:sorterViewPr>
  <p:notesViewPr>
    <p:cSldViewPr snapToGrid="0">
      <p:cViewPr varScale="1">
        <p:scale>
          <a:sx n="67" d="100"/>
          <a:sy n="67" d="100"/>
        </p:scale>
        <p:origin x="374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A209B-2A58-46BD-98C4-4ADC420342F6}" type="datetimeFigureOut">
              <a:rPr lang="zh-CN" altLang="en-US" smtClean="0"/>
              <a:t>2024-4-14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3B42-D1E1-47CB-A9E4-A63D9C533E9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sym typeface="+mn-ea"/>
              </a:rPr>
              <a:t>在</a:t>
            </a:r>
            <a:r>
              <a:rPr lang="en-US" altLang="zh-CN" dirty="0" err="1">
                <a:solidFill>
                  <a:schemeClr val="tx1">
                    <a:lumMod val="65000"/>
                    <a:lumOff val="35000"/>
                  </a:schemeClr>
                </a:solidFill>
                <a:sym typeface="+mn-ea"/>
              </a:rPr>
              <a:t>DDD</a:t>
            </a:r>
            <a:r>
              <a:rPr lang="zh-CN" altLang="en-US" dirty="0">
                <a:solidFill>
                  <a:schemeClr val="tx1">
                    <a:lumMod val="65000"/>
                    <a:lumOff val="35000"/>
                  </a:schemeClr>
                </a:solidFill>
                <a:sym typeface="+mn-ea"/>
              </a:rPr>
              <a:t>中，有一种类似的模式，叫做分层架构（</a:t>
            </a:r>
            <a:r>
              <a:rPr lang="en-US" altLang="zh-CN" dirty="0">
                <a:solidFill>
                  <a:schemeClr val="tx1">
                    <a:lumMod val="65000"/>
                    <a:lumOff val="35000"/>
                  </a:schemeClr>
                </a:solidFill>
                <a:sym typeface="+mn-ea"/>
              </a:rPr>
              <a:t>Layerd Architecture</a:t>
            </a:r>
            <a:r>
              <a:rPr lang="zh-CN" altLang="en-US" dirty="0">
                <a:solidFill>
                  <a:schemeClr val="tx1">
                    <a:lumMod val="65000"/>
                    <a:lumOff val="35000"/>
                  </a:schemeClr>
                </a:solidFill>
                <a:sym typeface="+mn-ea"/>
              </a:rPr>
              <a:t>），是战术模式中的一种</a:t>
            </a:r>
            <a:r>
              <a:rPr dirty="0">
                <a:solidFill>
                  <a:schemeClr val="tx1">
                    <a:lumMod val="65000"/>
                    <a:lumOff val="35000"/>
                  </a:schemeClr>
                </a:solidFill>
                <a:sym typeface="+mn-ea"/>
              </a:rPr>
              <a:t>。</a:t>
            </a:r>
            <a:r>
              <a:rPr lang="zh-CN" altLang="en-US" dirty="0">
                <a:solidFill>
                  <a:schemeClr val="tx1">
                    <a:lumMod val="65000"/>
                    <a:lumOff val="35000"/>
                  </a:schemeClr>
                </a:solidFill>
                <a:sym typeface="+mn-ea"/>
              </a:rPr>
              <a:t>分层技术在</a:t>
            </a:r>
            <a:r>
              <a:rPr lang="en-US" altLang="zh-CN" dirty="0" err="1">
                <a:solidFill>
                  <a:schemeClr val="tx1">
                    <a:lumMod val="65000"/>
                    <a:lumOff val="35000"/>
                  </a:schemeClr>
                </a:solidFill>
                <a:sym typeface="+mn-ea"/>
              </a:rPr>
              <a:t>DDD</a:t>
            </a:r>
            <a:r>
              <a:rPr lang="zh-CN" altLang="en-US" dirty="0">
                <a:solidFill>
                  <a:schemeClr val="tx1">
                    <a:lumMod val="65000"/>
                    <a:lumOff val="35000"/>
                  </a:schemeClr>
                </a:solidFill>
                <a:sym typeface="+mn-ea"/>
              </a:rPr>
              <a:t>中的核心目的是在一个上下文内部将领域层分离出来。这里看一个按照分层设计一个单体服务的实例</a:t>
            </a:r>
            <a:endParaRPr lang="en-US" altLang="zh-CN" dirty="0">
              <a:solidFill>
                <a:schemeClr val="tx1">
                  <a:lumMod val="65000"/>
                  <a:lumOff val="35000"/>
                </a:schemeClr>
              </a:solidFill>
              <a:sym typeface="+mn-ea"/>
            </a:endParaRPr>
          </a:p>
          <a:p>
            <a:pPr marL="228600" indent="-228600">
              <a:buAutoNum type="arabicPeriod"/>
            </a:pPr>
            <a:r>
              <a:rPr lang="zh-CN" altLang="en-US" dirty="0"/>
              <a:t>领域层封装了领域数据和逻辑，只有将领域层独立出来，才能保证代码与领域模型的一致，也才能让领域层独立演化。领域层一般叫做</a:t>
            </a:r>
            <a:r>
              <a:rPr lang="en-US" altLang="zh-CN" dirty="0"/>
              <a:t>Domain</a:t>
            </a:r>
            <a:r>
              <a:rPr lang="zh-CN" altLang="en-US" dirty="0"/>
              <a:t>层。 </a:t>
            </a:r>
            <a:endParaRPr lang="en-US" altLang="zh-CN" dirty="0"/>
          </a:p>
          <a:p>
            <a:pPr marL="228600" indent="-228600">
              <a:buAutoNum type="arabicPeriod"/>
            </a:pPr>
            <a:r>
              <a:rPr lang="zh-CN" altLang="en-US" dirty="0"/>
              <a:t>领域层封装的逻辑通常是细粒度的，并不适合直接作为 </a:t>
            </a:r>
            <a:r>
              <a:rPr lang="en-US" altLang="zh-CN" dirty="0"/>
              <a:t>API </a:t>
            </a:r>
            <a:r>
              <a:rPr lang="zh-CN" altLang="en-US" dirty="0"/>
              <a:t>暴露给外部。另外，还有一些不属于领域层的横切关注点，比如像事务控制，应该单独处理。所以，我们往往要在领域层外面再加一层，也就是应用层。也就是我们通常写的</a:t>
            </a:r>
            <a:r>
              <a:rPr lang="en-US" altLang="zh-CN" dirty="0"/>
              <a:t>Service</a:t>
            </a:r>
            <a:r>
              <a:rPr lang="zh-CN" altLang="en-US" dirty="0"/>
              <a:t>层。</a:t>
            </a:r>
            <a:r>
              <a:rPr lang="zh-CN" altLang="en-US" b="1" dirty="0"/>
              <a:t>应用层本身并不包含领域逻辑，而是对领域层中的逻辑进行封装和编排</a:t>
            </a:r>
            <a:r>
              <a:rPr lang="zh-CN" altLang="en-US" dirty="0"/>
              <a:t>。 </a:t>
            </a:r>
            <a:endParaRPr lang="en-US" altLang="zh-CN" dirty="0"/>
          </a:p>
          <a:p>
            <a:pPr marL="228600" indent="-228600">
              <a:buAutoNum type="arabicPeriod"/>
            </a:pPr>
            <a:r>
              <a:rPr lang="zh-CN" altLang="en-US" dirty="0"/>
              <a:t>除了业务功能之外，程序里还有另一个重要的关注点</a:t>
            </a:r>
            <a:r>
              <a:rPr lang="en-US" altLang="zh-CN" dirty="0"/>
              <a:t>——</a:t>
            </a:r>
            <a:r>
              <a:rPr lang="zh-CN" altLang="en-US" dirty="0"/>
              <a:t>输入输出技术。我们的系统要和外界打交道，可以通过不同技术来实现，比如 </a:t>
            </a:r>
            <a:r>
              <a:rPr lang="en-US" altLang="zh-CN" dirty="0"/>
              <a:t>Restful API</a:t>
            </a:r>
            <a:r>
              <a:rPr lang="zh-CN" altLang="en-US" dirty="0"/>
              <a:t>、 </a:t>
            </a:r>
            <a:r>
              <a:rPr lang="en-US" altLang="zh-CN" dirty="0"/>
              <a:t>RPC</a:t>
            </a:r>
            <a:r>
              <a:rPr lang="zh-CN" altLang="en-US" dirty="0"/>
              <a:t>，以及传统的 </a:t>
            </a:r>
            <a:r>
              <a:rPr lang="en-US" altLang="zh-CN" dirty="0"/>
              <a:t>Web </a:t>
            </a:r>
            <a:r>
              <a:rPr lang="zh-CN" altLang="en-US" dirty="0"/>
              <a:t>页面等等。</a:t>
            </a:r>
            <a:r>
              <a:rPr lang="zh-CN" altLang="en-US" b="1" dirty="0"/>
              <a:t>我们在应用层外面再加一层，专门处理输入输出技术。</a:t>
            </a:r>
            <a:r>
              <a:rPr lang="zh-CN" altLang="en-US" dirty="0"/>
              <a:t>也就是我们熟悉的</a:t>
            </a:r>
            <a:r>
              <a:rPr lang="en-US" altLang="zh-CN" dirty="0"/>
              <a:t>Controller</a:t>
            </a:r>
            <a:r>
              <a:rPr lang="zh-CN" altLang="en-US" dirty="0"/>
              <a:t>层。 </a:t>
            </a:r>
            <a:endParaRPr lang="en-US" altLang="zh-CN" dirty="0"/>
          </a:p>
          <a:p>
            <a:pPr marL="228600" indent="-228600">
              <a:buAutoNum type="arabicPeriod"/>
            </a:pPr>
            <a:r>
              <a:rPr lang="zh-CN" altLang="en-US" dirty="0"/>
              <a:t>我们需要一种适配器把具体的持久化技术和</a:t>
            </a:r>
            <a:r>
              <a:rPr lang="en-US" altLang="zh-CN" dirty="0"/>
              <a:t>Service</a:t>
            </a:r>
            <a:r>
              <a:rPr lang="zh-CN" altLang="en-US" dirty="0"/>
              <a:t>应用层以及</a:t>
            </a:r>
            <a:r>
              <a:rPr lang="en-US" altLang="zh-CN" dirty="0"/>
              <a:t>Domain</a:t>
            </a:r>
            <a:r>
              <a:rPr lang="zh-CN" altLang="en-US" dirty="0"/>
              <a:t>领域层隔离开，</a:t>
            </a:r>
            <a:r>
              <a:rPr lang="zh-CN" altLang="en-US" b="1" dirty="0"/>
              <a:t>而仓库就充当了这种适配器。</a:t>
            </a:r>
            <a:r>
              <a:rPr lang="zh-CN" altLang="en-US" dirty="0"/>
              <a:t>我们的项目里面，通常把这一层叫做</a:t>
            </a:r>
            <a:r>
              <a:rPr lang="en-US" altLang="zh-CN" dirty="0"/>
              <a:t>Repository</a:t>
            </a:r>
            <a:r>
              <a:rPr lang="zh-CN" altLang="en-US" dirty="0"/>
              <a:t>。用于实现访问数据库、下游接口等读、写数据逻辑。 到现在为止，我们已经讲了 </a:t>
            </a:r>
            <a:r>
              <a:rPr lang="en-US" altLang="zh-CN" dirty="0" err="1"/>
              <a:t>DDD</a:t>
            </a:r>
            <a:r>
              <a:rPr lang="en-US" altLang="zh-CN" dirty="0"/>
              <a:t> </a:t>
            </a:r>
            <a:r>
              <a:rPr lang="zh-CN" altLang="en-US" dirty="0"/>
              <a:t>分层架构中最主要的几层，</a:t>
            </a:r>
            <a:endParaRPr lang="en-US" altLang="zh-CN" dirty="0"/>
          </a:p>
          <a:p>
            <a:pPr marL="228600" indent="-228600">
              <a:buAutoNum type="arabicPeriod"/>
            </a:pPr>
            <a:r>
              <a:rPr lang="zh-CN" altLang="en-US" dirty="0"/>
              <a:t>但还有另外一些代码没有考虑。比如说，我们写了一些用于字符串和日期处理的工具类，这些工具可能被上面说的任何一层调用。事实上，我们可以认为这些代码和前面说的各层根本不在同一个维度，</a:t>
            </a:r>
            <a:r>
              <a:rPr lang="zh-CN" altLang="en-US" b="1" dirty="0"/>
              <a:t>它们是对各层代码起到公共的支撑作用的</a:t>
            </a:r>
            <a:r>
              <a:rPr lang="zh-CN" altLang="en-US" dirty="0"/>
              <a:t>。也就是</a:t>
            </a:r>
            <a:r>
              <a:rPr lang="en-US" altLang="zh-CN" dirty="0"/>
              <a:t>Common</a:t>
            </a:r>
            <a:r>
              <a:rPr lang="zh-CN" altLang="en-US" dirty="0"/>
              <a:t>层。</a:t>
            </a:r>
          </a:p>
          <a:p>
            <a:endParaRPr lang="en-US" altLang="zh-CN" dirty="0">
              <a:solidFill>
                <a:schemeClr val="tx1">
                  <a:lumMod val="65000"/>
                  <a:lumOff val="35000"/>
                </a:schemeClr>
              </a:solidFill>
              <a:sym typeface="+mn-ea"/>
            </a:endParaRPr>
          </a:p>
          <a:p>
            <a:r>
              <a:rPr lang="zh-CN" altLang="en-US" dirty="0">
                <a:solidFill>
                  <a:schemeClr val="tx1">
                    <a:lumMod val="65000"/>
                    <a:lumOff val="35000"/>
                  </a:schemeClr>
                </a:solidFill>
                <a:sym typeface="+mn-ea"/>
              </a:rPr>
              <a:t>可以看到领域驱动设计的分层思想其实已经广泛的应用在我们单体微服务建模中了，我们常用的</a:t>
            </a:r>
            <a:r>
              <a:rPr lang="en-US" altLang="zh-CN" dirty="0" err="1">
                <a:solidFill>
                  <a:schemeClr val="tx1">
                    <a:lumMod val="65000"/>
                    <a:lumOff val="35000"/>
                  </a:schemeClr>
                </a:solidFill>
                <a:sym typeface="+mn-ea"/>
              </a:rPr>
              <a:t>ruoyi</a:t>
            </a:r>
            <a:r>
              <a:rPr lang="zh-CN" altLang="en-US" dirty="0">
                <a:solidFill>
                  <a:schemeClr val="tx1">
                    <a:lumMod val="65000"/>
                    <a:lumOff val="35000"/>
                  </a:schemeClr>
                </a:solidFill>
                <a:sym typeface="+mn-ea"/>
              </a:rPr>
              <a:t>脚手架就是使用的这种分层的命名方式，但是</a:t>
            </a:r>
            <a:r>
              <a:rPr lang="en-US" altLang="zh-CN" dirty="0" err="1">
                <a:solidFill>
                  <a:schemeClr val="tx1">
                    <a:lumMod val="65000"/>
                    <a:lumOff val="35000"/>
                  </a:schemeClr>
                </a:solidFill>
                <a:sym typeface="+mn-ea"/>
              </a:rPr>
              <a:t>ruoyi</a:t>
            </a:r>
            <a:r>
              <a:rPr lang="zh-CN" altLang="en-US" dirty="0">
                <a:solidFill>
                  <a:schemeClr val="tx1">
                    <a:lumMod val="65000"/>
                    <a:lumOff val="35000"/>
                  </a:schemeClr>
                </a:solidFill>
                <a:sym typeface="+mn-ea"/>
              </a:rPr>
              <a:t>框架并没有很好的抽象出领域层。</a:t>
            </a:r>
            <a:endParaRPr lang="en-US" altLang="zh-CN" dirty="0">
              <a:solidFill>
                <a:schemeClr val="tx1">
                  <a:lumMod val="65000"/>
                  <a:lumOff val="35000"/>
                </a:schemeClr>
              </a:solidFill>
              <a:sym typeface="+mn-ea"/>
            </a:endParaRPr>
          </a:p>
          <a:p>
            <a:endParaRPr lang="en-US" altLang="zh-CN" dirty="0">
              <a:solidFill>
                <a:schemeClr val="tx1">
                  <a:lumMod val="65000"/>
                  <a:lumOff val="35000"/>
                </a:schemeClr>
              </a:solidFill>
              <a:sym typeface="+mn-ea"/>
            </a:endParaRPr>
          </a:p>
          <a:p>
            <a:r>
              <a:rPr lang="zh-CN" altLang="en-US" dirty="0">
                <a:solidFill>
                  <a:schemeClr val="tx1">
                    <a:lumMod val="65000"/>
                    <a:lumOff val="35000"/>
                  </a:schemeClr>
                </a:solidFill>
                <a:sym typeface="+mn-ea"/>
              </a:rPr>
              <a:t>综上所述，</a:t>
            </a:r>
            <a:r>
              <a:rPr lang="zh-CN" dirty="0">
                <a:solidFill>
                  <a:schemeClr val="tx1">
                    <a:lumMod val="65000"/>
                    <a:lumOff val="35000"/>
                  </a:schemeClr>
                </a:solidFill>
                <a:sym typeface="+mn-ea"/>
              </a:rPr>
              <a:t>一般不应该首先考虑技术边界的划分方式，而是根据业务领域划分边界。</a:t>
            </a:r>
          </a:p>
          <a:p>
            <a:endParaRPr lang="zh-CN" dirty="0">
              <a:solidFill>
                <a:schemeClr val="tx1">
                  <a:lumMod val="65000"/>
                  <a:lumOff val="35000"/>
                </a:schemeClr>
              </a:solidFill>
              <a:sym typeface="+mn-ea"/>
            </a:endParaRPr>
          </a:p>
          <a:p>
            <a:r>
              <a:rPr lang="zh-CN" dirty="0">
                <a:solidFill>
                  <a:schemeClr val="tx1">
                    <a:lumMod val="65000"/>
                    <a:lumOff val="35000"/>
                  </a:schemeClr>
                </a:solidFill>
                <a:sym typeface="+mn-ea"/>
              </a:rPr>
              <a:t>当然，在架构设计里没有银弹。并不是说</a:t>
            </a:r>
            <a:r>
              <a:rPr dirty="0">
                <a:solidFill>
                  <a:schemeClr val="tx1">
                    <a:lumMod val="65000"/>
                    <a:lumOff val="35000"/>
                  </a:schemeClr>
                </a:solidFill>
                <a:sym typeface="+mn-ea"/>
              </a:rPr>
              <a:t>根据技术边界</a:t>
            </a:r>
            <a:r>
              <a:rPr lang="zh-CN" dirty="0">
                <a:solidFill>
                  <a:schemeClr val="tx1">
                    <a:lumMod val="65000"/>
                    <a:lumOff val="35000"/>
                  </a:schemeClr>
                </a:solidFill>
                <a:sym typeface="+mn-ea"/>
              </a:rPr>
              <a:t>划分就都是错的。</a:t>
            </a:r>
          </a:p>
          <a:p>
            <a:r>
              <a:rPr lang="zh-CN" dirty="0">
                <a:solidFill>
                  <a:schemeClr val="tx1">
                    <a:lumMod val="65000"/>
                    <a:lumOff val="35000"/>
                  </a:schemeClr>
                </a:solidFill>
                <a:sym typeface="+mn-ea"/>
              </a:rPr>
              <a:t>比如，要达到某个性能目标时，根据技术边界划分反而更合理</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10</a:t>
            </a:fld>
            <a:endParaRPr lang="zh-CN" altLang="en-US"/>
          </a:p>
        </p:txBody>
      </p:sp>
    </p:spTree>
    <p:extLst>
      <p:ext uri="{BB962C8B-B14F-4D97-AF65-F5344CB8AC3E}">
        <p14:creationId xmlns:p14="http://schemas.microsoft.com/office/powerpoint/2010/main" val="296949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领域驱动设计内容非常丰富</a:t>
            </a:r>
            <a:endParaRPr lang="en-US" altLang="zh-CN" dirty="0"/>
          </a:p>
          <a:p>
            <a:endParaRPr lang="en-US" altLang="zh-CN" dirty="0"/>
          </a:p>
          <a:p>
            <a:r>
              <a:rPr lang="zh-CN" altLang="en-US" dirty="0"/>
              <a:t>在战术设计中，还包含更多的构造快、以及柔性设计。</a:t>
            </a:r>
            <a:endParaRPr lang="en-US" altLang="zh-CN" dirty="0"/>
          </a:p>
          <a:p>
            <a:endParaRPr lang="en-US" altLang="zh-CN" dirty="0"/>
          </a:p>
          <a:p>
            <a:r>
              <a:rPr lang="zh-CN" altLang="en-US" dirty="0"/>
              <a:t>使用领域驱动的构造块，不断重构，将隐式概念转变为显示概念，知识不断的在模型中的积累使得模型形成突破，从而得到业务的深层模型。</a:t>
            </a:r>
            <a:endParaRPr lang="en-US" altLang="zh-CN" dirty="0"/>
          </a:p>
          <a:p>
            <a:r>
              <a:rPr lang="zh-CN" altLang="en-US" dirty="0"/>
              <a:t>对于这里的柔性设计，简单的做个类比，就是当一个皮手套，经常活动的关节部位就会变得柔软，达到越穿越舒适的效果。类比到软件开发中，就是指核心代码需要不断重构，从而会越来越易于做出修改。</a:t>
            </a:r>
            <a:endParaRPr lang="en-US" altLang="zh-CN"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11</a:t>
            </a:fld>
            <a:endParaRPr lang="zh-CN" altLang="en-US"/>
          </a:p>
        </p:txBody>
      </p:sp>
    </p:spTree>
    <p:extLst>
      <p:ext uri="{BB962C8B-B14F-4D97-AF65-F5344CB8AC3E}">
        <p14:creationId xmlns:p14="http://schemas.microsoft.com/office/powerpoint/2010/main" val="520502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在战略设计中，包含了精炼、大型结构、上下文三个部分。刚刚提到界限上下文就在其中，旁边的</a:t>
            </a:r>
            <a:r>
              <a:rPr lang="en-US" altLang="zh-CN" dirty="0"/>
              <a:t>CONTEXT MAP</a:t>
            </a:r>
            <a:r>
              <a:rPr lang="zh-CN" altLang="en-US" dirty="0"/>
              <a:t>是在大型项目中提供一个全局视图，进行多团队协作的工具。</a:t>
            </a:r>
            <a:endParaRPr lang="en-US" altLang="zh-CN" dirty="0"/>
          </a:p>
          <a:p>
            <a:endParaRPr lang="en-US" altLang="zh-CN" dirty="0"/>
          </a:p>
          <a:p>
            <a:r>
              <a:rPr lang="zh-CN" altLang="en-US" dirty="0"/>
              <a:t>由于篇幅原因，这里不能一一展开介绍。总之</a:t>
            </a:r>
            <a:r>
              <a:rPr lang="en-US" altLang="zh-CN" dirty="0" err="1"/>
              <a:t>DDD</a:t>
            </a:r>
            <a:r>
              <a:rPr lang="zh-CN" altLang="en-US" dirty="0"/>
              <a:t>的</a:t>
            </a:r>
            <a:r>
              <a:rPr lang="zh-CN" altLang="en-US" b="0" i="0" dirty="0">
                <a:solidFill>
                  <a:srgbClr val="191B1F"/>
                </a:solidFill>
                <a:effectLst/>
                <a:highlight>
                  <a:srgbClr val="FFFFFF"/>
                </a:highlight>
                <a:latin typeface="-apple-system"/>
              </a:rPr>
              <a:t>设计思想是直接面向业务场景，很多开发设计人员忽略了业务其实才是软件的核心，技术在不断更新淘汰，但是业务可以随着领域模型逐渐沉淀形成企业有价值的资产，而</a:t>
            </a:r>
            <a:r>
              <a:rPr lang="en-US" altLang="zh-CN" b="0" i="0" dirty="0" err="1">
                <a:solidFill>
                  <a:srgbClr val="191B1F"/>
                </a:solidFill>
                <a:effectLst/>
                <a:highlight>
                  <a:srgbClr val="FFFFFF"/>
                </a:highlight>
                <a:latin typeface="-apple-system"/>
              </a:rPr>
              <a:t>DDD</a:t>
            </a:r>
            <a:r>
              <a:rPr lang="zh-CN" altLang="en-US" b="0" i="0" dirty="0">
                <a:solidFill>
                  <a:srgbClr val="191B1F"/>
                </a:solidFill>
                <a:effectLst/>
                <a:highlight>
                  <a:srgbClr val="FFFFFF"/>
                </a:highlight>
                <a:latin typeface="-apple-system"/>
              </a:rPr>
              <a:t>的这个观点与阿里中台战略不谋而合。后期也许会做一期关于阿里中台战略的视频。</a:t>
            </a:r>
            <a:endParaRPr lang="en-US" altLang="zh-CN" b="0" i="0" dirty="0">
              <a:solidFill>
                <a:srgbClr val="191B1F"/>
              </a:solidFill>
              <a:effectLst/>
              <a:highlight>
                <a:srgbClr val="FFFFFF"/>
              </a:highlight>
              <a:latin typeface="-apple-system"/>
            </a:endParaRPr>
          </a:p>
          <a:p>
            <a:endParaRPr lang="en-US" altLang="zh-CN" b="0" i="0" dirty="0">
              <a:solidFill>
                <a:srgbClr val="191B1F"/>
              </a:solidFill>
              <a:effectLst/>
              <a:highlight>
                <a:srgbClr val="FFFFFF"/>
              </a:highlight>
              <a:latin typeface="-apple-system"/>
            </a:endParaRPr>
          </a:p>
          <a:p>
            <a:r>
              <a:rPr lang="zh-CN" altLang="en-US" b="0" i="0" dirty="0">
                <a:solidFill>
                  <a:srgbClr val="191B1F"/>
                </a:solidFill>
                <a:effectLst/>
                <a:highlight>
                  <a:srgbClr val="FFFFFF"/>
                </a:highlight>
                <a:latin typeface="-apple-system"/>
              </a:rPr>
              <a:t>本次分享就到这里，谢谢大家。</a:t>
            </a:r>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12</a:t>
            </a:fld>
            <a:endParaRPr lang="zh-CN" altLang="en-US"/>
          </a:p>
        </p:txBody>
      </p:sp>
    </p:spTree>
    <p:extLst>
      <p:ext uri="{BB962C8B-B14F-4D97-AF65-F5344CB8AC3E}">
        <p14:creationId xmlns:p14="http://schemas.microsoft.com/office/powerpoint/2010/main" val="1113376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今天给大家分享一下微服务的建模方法</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再介绍服务建模之前，我们提问，什么样的服务是好服务？</a:t>
            </a:r>
          </a:p>
          <a:p>
            <a:r>
              <a:rPr lang="zh-CN" altLang="en-US" dirty="0"/>
              <a:t>可以看到，跟好代码的原则一样，好的服务特征有两点，</a:t>
            </a:r>
            <a:r>
              <a:rPr dirty="0">
                <a:solidFill>
                  <a:schemeClr val="tx1">
                    <a:lumMod val="65000"/>
                    <a:lumOff val="35000"/>
                  </a:schemeClr>
                </a:solidFill>
                <a:sym typeface="+mn-ea"/>
              </a:rPr>
              <a:t>松耦合</a:t>
            </a:r>
            <a:r>
              <a:rPr lang="zh-CN" dirty="0">
                <a:solidFill>
                  <a:schemeClr val="tx1">
                    <a:lumMod val="65000"/>
                    <a:lumOff val="35000"/>
                  </a:schemeClr>
                </a:solidFill>
                <a:sym typeface="+mn-ea"/>
              </a:rPr>
              <a:t>、高内聚</a:t>
            </a:r>
          </a:p>
          <a:p>
            <a:endParaRPr lang="zh-CN" dirty="0">
              <a:solidFill>
                <a:schemeClr val="tx1">
                  <a:lumMod val="65000"/>
                  <a:lumOff val="35000"/>
                </a:schemeClr>
              </a:solidFill>
              <a:sym typeface="+mn-ea"/>
            </a:endParaRPr>
          </a:p>
          <a:p>
            <a:r>
              <a:rPr lang="zh-CN" dirty="0">
                <a:solidFill>
                  <a:schemeClr val="tx1">
                    <a:lumMod val="65000"/>
                    <a:lumOff val="35000"/>
                  </a:schemeClr>
                </a:solidFill>
                <a:sym typeface="+mn-ea"/>
              </a:rPr>
              <a:t>服务的松耦合指的是：读一下</a:t>
            </a:r>
          </a:p>
          <a:p>
            <a:r>
              <a:rPr lang="zh-CN" dirty="0">
                <a:solidFill>
                  <a:schemeClr val="tx1">
                    <a:lumMod val="65000"/>
                    <a:lumOff val="35000"/>
                  </a:schemeClr>
                </a:solidFill>
                <a:sym typeface="+mn-ea"/>
              </a:rPr>
              <a:t>服务的高内聚指的是：读一下</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如今提到微服务建模，绕不过的一个概念就是</a:t>
            </a:r>
            <a:r>
              <a:rPr lang="en-US" altLang="zh-CN" dirty="0" err="1">
                <a:sym typeface="+mn-ea"/>
              </a:rPr>
              <a:t>DDD</a:t>
            </a:r>
            <a:r>
              <a:rPr lang="zh-CN" altLang="en-US" dirty="0"/>
              <a:t>，也就是</a:t>
            </a:r>
            <a:r>
              <a:rPr lang="zh-CN" altLang="en-US" dirty="0">
                <a:sym typeface="+mn-ea"/>
              </a:rPr>
              <a:t>领域驱动设计</a:t>
            </a:r>
            <a:r>
              <a:rPr lang="zh-CN" altLang="en-US" dirty="0"/>
              <a:t>（</a:t>
            </a:r>
            <a:r>
              <a:rPr lang="en-US" altLang="zh-CN" dirty="0"/>
              <a:t>Domain Driven Design</a:t>
            </a:r>
            <a:r>
              <a:rPr lang="zh-CN" altLang="en-US" dirty="0"/>
              <a:t>）。</a:t>
            </a:r>
            <a:r>
              <a:rPr lang="zh-CN" altLang="en-US" dirty="0">
                <a:sym typeface="+mn-ea"/>
              </a:rPr>
              <a:t>很多人是因为微服务才知道</a:t>
            </a:r>
            <a:r>
              <a:rPr lang="en-US" altLang="zh-CN" dirty="0" err="1">
                <a:sym typeface="+mn-ea"/>
              </a:rPr>
              <a:t>DDD</a:t>
            </a:r>
            <a:endParaRPr lang="zh-CN" altLang="en-US" dirty="0">
              <a:sym typeface="+mn-ea"/>
            </a:endParaRPr>
          </a:p>
          <a:p>
            <a:endParaRPr lang="zh-CN" altLang="en-US" dirty="0"/>
          </a:p>
          <a:p>
            <a:r>
              <a:rPr lang="zh-CN" altLang="en-US" dirty="0"/>
              <a:t>我们都知道这些年随着设备以及技术的发展，软件架构发生了很多变化，从最初的单机(BS/CS)架构到后面的集中式架构，再到如今的微服务架构， 现在基本可以说是微服务架构盛行的时代，具体可以搜索我之前的分享《</a:t>
            </a:r>
            <a:r>
              <a:rPr lang="zh-CN" altLang="en-US" b="1" dirty="0">
                <a:solidFill>
                  <a:schemeClr val="dk1">
                    <a:lumMod val="85000"/>
                    <a:lumOff val="15000"/>
                  </a:schemeClr>
                </a:solidFill>
                <a:latin typeface="Arial" panose="020B0604020202020204" pitchFamily="34" charset="0"/>
                <a:ea typeface="汉仪君黑-55W" panose="00020600040101010101" charset="-122"/>
                <a:sym typeface="+mn-ea"/>
              </a:rPr>
              <a:t>服务架构演进史</a:t>
            </a:r>
            <a:endParaRPr lang="zh-CN" altLang="en-US" b="1" dirty="0">
              <a:solidFill>
                <a:schemeClr val="dk1">
                  <a:lumMod val="85000"/>
                  <a:lumOff val="15000"/>
                </a:schemeClr>
              </a:solidFill>
              <a:latin typeface="Arial" panose="020B0604020202020204" pitchFamily="34" charset="0"/>
              <a:ea typeface="汉仪君黑-55W" panose="00020600040101010101" charset="-122"/>
            </a:endParaRPr>
          </a:p>
          <a:p>
            <a:r>
              <a:rPr lang="zh-CN" altLang="en-US" dirty="0"/>
              <a:t>》</a:t>
            </a:r>
          </a:p>
          <a:p>
            <a:endParaRPr lang="zh-CN" altLang="en-US" dirty="0"/>
          </a:p>
          <a:p>
            <a:r>
              <a:rPr lang="zh-CN" altLang="en-US" dirty="0"/>
              <a:t>DDD早在2004年就由埃里克·埃文斯提出， 但一直处于一个不愠不火的状态，直到Martin Fowler（马丁·福勒）的《Microservices》一文之后，DDD再次回到人们视野中间。这是为什么呢？</a:t>
            </a:r>
          </a:p>
          <a:p>
            <a:endParaRPr lang="zh-CN" altLang="en-US" dirty="0"/>
          </a:p>
          <a:p>
            <a:r>
              <a:rPr lang="zh-CN" altLang="en-US" dirty="0"/>
              <a:t>我们先来说</a:t>
            </a:r>
            <a:r>
              <a:rPr lang="en-US" altLang="zh-CN" dirty="0" err="1"/>
              <a:t>DDD</a:t>
            </a:r>
            <a:r>
              <a:rPr lang="zh-CN" altLang="en-US" dirty="0"/>
              <a:t>是什么？</a:t>
            </a:r>
          </a:p>
          <a:p>
            <a:r>
              <a:rPr lang="zh-CN" altLang="en-US" dirty="0"/>
              <a:t>DDD是一种拆解业务、划分业务、确定业务边界的方法。</a:t>
            </a:r>
            <a:r>
              <a:rPr lang="en-US" altLang="zh-CN" dirty="0" err="1"/>
              <a:t>DDD</a:t>
            </a:r>
            <a:r>
              <a:rPr lang="zh-CN" altLang="en-US" dirty="0"/>
              <a:t>将我们的问题拆分成一个个的域， 分离技术实现的复杂性，主要解决软件复杂业务难以理解难以演进的问题。DDD不是一种架构， 而是一种架构方法论， 目的就是将复杂问题领域简单化， 帮助我们设计出清晰的领域和边界， 可以很好的实现架构的演进。</a:t>
            </a:r>
          </a:p>
          <a:p>
            <a:endParaRPr lang="zh-CN" altLang="en-US" dirty="0"/>
          </a:p>
          <a:p>
            <a:r>
              <a:rPr lang="zh-CN" altLang="en-US" dirty="0"/>
              <a:t>那么</a:t>
            </a:r>
            <a:r>
              <a:rPr lang="en-US" altLang="zh-CN" dirty="0" err="1"/>
              <a:t>DDD</a:t>
            </a:r>
            <a:r>
              <a:rPr lang="zh-CN" altLang="en-US" dirty="0"/>
              <a:t>的概念再次流行就是：由于很多熟悉领域驱动建模(DDD)的工程师在进行微服务设计时， 发现用DDD的思路进行业务梳理可以很好规划服务边界， 可以很好实现微服务内部和外部的高内聚、低耦合。于是越来越多的人将DDD作为业务划分的指导思想。</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我们先大致枚举一下建模范式，有：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类比一下数据建模方法，有</a:t>
            </a:r>
            <a:endParaRPr lang="en-US" altLang="zh-CN" dirty="0"/>
          </a:p>
          <a:p>
            <a:endParaRPr lang="en-US" altLang="zh-CN" dirty="0"/>
          </a:p>
          <a:p>
            <a:r>
              <a:rPr lang="en-US" altLang="zh-CN" dirty="0" err="1"/>
              <a:t>DDD</a:t>
            </a:r>
            <a:r>
              <a:rPr lang="zh-CN" altLang="en-US" dirty="0"/>
              <a:t>选择使用面向对象方式建模，因为对象建模，</a:t>
            </a:r>
            <a:endParaRPr lang="en-US" altLang="zh-CN" dirty="0"/>
          </a:p>
          <a:p>
            <a:r>
              <a:rPr lang="en-US" altLang="zh-CN" dirty="0"/>
              <a:t>1. </a:t>
            </a:r>
            <a:r>
              <a:rPr lang="zh-CN" altLang="en-US" dirty="0"/>
              <a:t>即使非专业人员也可以理解对象的模型图，如</a:t>
            </a:r>
            <a:r>
              <a:rPr lang="en-US" altLang="zh-CN" dirty="0"/>
              <a:t>UML</a:t>
            </a:r>
            <a:r>
              <a:rPr lang="zh-CN" altLang="en-US" dirty="0"/>
              <a:t>。</a:t>
            </a:r>
            <a:endParaRPr lang="en-US" altLang="zh-CN" dirty="0"/>
          </a:p>
          <a:p>
            <a:r>
              <a:rPr lang="en-US" altLang="zh-CN" dirty="0"/>
              <a:t>2. </a:t>
            </a:r>
            <a:r>
              <a:rPr lang="zh-CN" altLang="en-US" dirty="0"/>
              <a:t>对象范式已经发展成熟并且得到广泛应用。</a:t>
            </a:r>
            <a:endParaRPr lang="en-US" altLang="zh-CN" dirty="0"/>
          </a:p>
          <a:p>
            <a:r>
              <a:rPr lang="en-US" altLang="zh-CN" dirty="0"/>
              <a:t>3. </a:t>
            </a:r>
            <a:r>
              <a:rPr lang="zh-CN" altLang="en-US" dirty="0"/>
              <a:t>开发社区和设计文化非常成熟。</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DDD</a:t>
            </a:r>
            <a:r>
              <a:rPr lang="zh-CN" altLang="en-US" dirty="0"/>
              <a:t>建议在一个模型中尽量选择使用一种建模范式。但我们在实际生产中经常会在对象模型中混合规则引擎这种建模范式。</a:t>
            </a:r>
            <a:r>
              <a:rPr lang="en-US" altLang="zh-CN" dirty="0" err="1"/>
              <a:t>DDD</a:t>
            </a:r>
            <a:r>
              <a:rPr lang="zh-CN" altLang="en-US" dirty="0"/>
              <a:t>提倡如果混用建模方法，也需要在混合范式中坚持领域驱动设计，保持在两个范式中使用通用语言。</a:t>
            </a:r>
            <a:endParaRPr lang="en-US" altLang="zh-CN" dirty="0"/>
          </a:p>
          <a:p>
            <a:endParaRPr lang="en-US" altLang="zh-CN" dirty="0"/>
          </a:p>
          <a:p>
            <a:r>
              <a:rPr lang="zh-CN" altLang="en-US" dirty="0"/>
              <a:t>一个有意思的地方是，在</a:t>
            </a:r>
            <a:r>
              <a:rPr lang="en-US" altLang="zh-CN" dirty="0"/>
              <a:t>20</a:t>
            </a:r>
            <a:r>
              <a:rPr lang="zh-CN" altLang="en-US" dirty="0"/>
              <a:t>年前的</a:t>
            </a:r>
            <a:r>
              <a:rPr lang="en-US" altLang="zh-CN" dirty="0" err="1"/>
              <a:t>DDD</a:t>
            </a:r>
            <a:r>
              <a:rPr lang="zh-CN" altLang="en-US" dirty="0"/>
              <a:t>一书中就特别提出一种反模式，叫做</a:t>
            </a:r>
            <a:r>
              <a:rPr lang="en-US" altLang="zh-CN" dirty="0"/>
              <a:t>SMART UI</a:t>
            </a:r>
            <a:r>
              <a:rPr lang="zh-CN" altLang="en-US" dirty="0"/>
              <a:t>，也就是现在提到的低代码。</a:t>
            </a:r>
            <a:r>
              <a:rPr lang="en-US" altLang="zh-CN" dirty="0" err="1"/>
              <a:t>DDD</a:t>
            </a:r>
            <a:r>
              <a:rPr lang="zh-CN" altLang="en-US" dirty="0"/>
              <a:t>直面最复杂的业务，通过高度抽象精炼得到深层模型，通过重构得到柔性设计。</a:t>
            </a:r>
            <a:endParaRPr lang="en-US" altLang="zh-CN" dirty="0"/>
          </a:p>
          <a:p>
            <a:r>
              <a:rPr lang="zh-CN" altLang="en-US" dirty="0"/>
              <a:t>虽然低代码效率高，学习成本低。但是使用低代码模式很难实现复杂的业务当业务规则有细微变化时都可能需要重复构建。因为低代码抽象能力有限，限制了重构，复杂的功能很快会使项目维护能力达到极限，让软件非常难以扩展。因此如果项目使用低代码的思路，和领域驱动的强调重构和精炼冲突，因此就不适合使用领域驱动设计的思想。</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所谓模型驱动设计，就是将模型、设计和程序代码深度绑定。软件开发变成了一个精化模型、设计和代码的统一的迭代过程。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DDD</a:t>
            </a:r>
            <a:r>
              <a:rPr lang="zh-CN" altLang="en-US" dirty="0"/>
              <a:t>由四个非常重要的构造块组成，分别是</a:t>
            </a:r>
            <a:r>
              <a:rPr lang="en-US" altLang="zh-CN" dirty="0"/>
              <a:t>ENTITY</a:t>
            </a:r>
            <a:r>
              <a:rPr lang="zh-CN" altLang="en-US" dirty="0"/>
              <a:t>、</a:t>
            </a:r>
            <a:r>
              <a:rPr lang="en-US" altLang="zh-CN"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VALUE OBJECT</a:t>
            </a:r>
            <a:r>
              <a:rPr lang="zh-CN" altLang="en-US"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a:t>
            </a:r>
            <a:r>
              <a:rPr lang="en-US" altLang="zh-CN"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SERVICE</a:t>
            </a:r>
            <a:r>
              <a:rPr lang="zh-CN" altLang="en-US"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a:t>
            </a:r>
            <a:r>
              <a:rPr lang="en-US" altLang="zh-CN"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MODULE</a:t>
            </a:r>
            <a:endParaRPr lang="zh-CN" altLang="en-US"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7</a:t>
            </a:fld>
            <a:endParaRPr lang="zh-CN" altLang="en-US"/>
          </a:p>
        </p:txBody>
      </p:sp>
    </p:spTree>
    <p:extLst>
      <p:ext uri="{BB962C8B-B14F-4D97-AF65-F5344CB8AC3E}">
        <p14:creationId xmlns:p14="http://schemas.microsoft.com/office/powerpoint/2010/main" val="34260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服务划分的核心是（</a:t>
            </a:r>
            <a:r>
              <a:rPr lang="en-US" altLang="zh-CN" dirty="0"/>
              <a:t>Bounded Context</a:t>
            </a:r>
            <a:r>
              <a:rPr lang="zh-CN" altLang="en-US" dirty="0"/>
              <a:t>），被翻译成界限上下文，</a:t>
            </a:r>
            <a:r>
              <a:rPr lang="zh-CN" altLang="en-US" dirty="0">
                <a:sym typeface="+mn-ea"/>
              </a:rPr>
              <a:t>界限上下文是</a:t>
            </a:r>
            <a:r>
              <a:rPr lang="en-US" altLang="zh-CN" dirty="0" err="1">
                <a:sym typeface="+mn-ea"/>
              </a:rPr>
              <a:t>DDD</a:t>
            </a:r>
            <a:r>
              <a:rPr lang="zh-CN" altLang="en-US" dirty="0">
                <a:sym typeface="+mn-ea"/>
              </a:rPr>
              <a:t>战略设计模式中的一种</a:t>
            </a:r>
            <a:endParaRPr lang="zh-CN" altLang="en-US" dirty="0"/>
          </a:p>
          <a:p>
            <a:endParaRPr lang="zh-CN" altLang="en-US" dirty="0"/>
          </a:p>
          <a:p>
            <a:r>
              <a:rPr lang="en-US" altLang="zh-CN" dirty="0"/>
              <a:t>2.</a:t>
            </a:r>
            <a:r>
              <a:rPr lang="zh-CN" altLang="en-US" dirty="0"/>
              <a:t>我们先来看</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描述</a:t>
            </a:r>
            <a:r>
              <a:rPr lang="zh-CN" altLang="en-US" dirty="0"/>
              <a:t>：读一下</a:t>
            </a:r>
            <a:r>
              <a:rPr lang="en-US" altLang="zh-CN" dirty="0"/>
              <a:t>PPT</a:t>
            </a:r>
            <a:endParaRPr lang="zh-CN" altLang="en-US" dirty="0"/>
          </a:p>
          <a:p>
            <a:endParaRPr lang="zh-CN" altLang="en-US" dirty="0"/>
          </a:p>
          <a:p>
            <a:r>
              <a:rPr lang="zh-CN" altLang="en-US" dirty="0"/>
              <a:t>我们可以把界限上下文类比成细胞，细胞之所以会存在，是因为细胞膜定义了什么在细胞内，什么在细胞外，并且确定了什么物质可以通过细胞膜。</a:t>
            </a:r>
            <a:r>
              <a:rPr lang="zh-CN" altLang="en-US" dirty="0">
                <a:sym typeface="+mn-ea"/>
              </a:rPr>
              <a:t>这样大家应该可以理解了。</a:t>
            </a:r>
            <a:endParaRPr lang="zh-CN" altLang="en-US" dirty="0"/>
          </a:p>
          <a:p>
            <a:endParaRPr lang="zh-CN" altLang="en-US" dirty="0"/>
          </a:p>
          <a:p>
            <a:r>
              <a:rPr lang="zh-CN" altLang="en-US" dirty="0"/>
              <a:t>任何大型项目都会存在多个模型，而基于不同模型的代码被组合到一起后，软件就会出现</a:t>
            </a:r>
            <a:r>
              <a:rPr lang="en-US" altLang="zh-CN" dirty="0"/>
              <a:t>bug</a:t>
            </a:r>
            <a:r>
              <a:rPr lang="zh-CN" altLang="en-US" dirty="0"/>
              <a:t>，变得不可靠和难以理解。团队成员之间的沟通变得混乱。人们弄不清楚一个模型应不应该在哪个上下文中使用</a:t>
            </a:r>
          </a:p>
          <a:p>
            <a:endParaRPr lang="zh-CN" altLang="en-US" dirty="0"/>
          </a:p>
          <a:p>
            <a:r>
              <a:rPr lang="zh-CN" altLang="en-US" dirty="0"/>
              <a:t>因此，应该明确定义模型所应用的上下文。可以根据三种方式划分：根据团队的划分、</a:t>
            </a:r>
            <a:r>
              <a:rPr lang="zh-CN" altLang="en-US" dirty="0">
                <a:sym typeface="+mn-ea"/>
              </a:rPr>
              <a:t>根据</a:t>
            </a:r>
            <a:r>
              <a:rPr lang="zh-CN" altLang="en-US" dirty="0"/>
              <a:t>软件系统模块划分、</a:t>
            </a:r>
            <a:r>
              <a:rPr lang="zh-CN" altLang="en-US" dirty="0">
                <a:sym typeface="+mn-ea"/>
              </a:rPr>
              <a:t>根据</a:t>
            </a:r>
            <a:r>
              <a:rPr lang="zh-CN" altLang="en-US" dirty="0"/>
              <a:t>物理代码和数据库模式来划分。在边界中严格保持模型一致性，而不要受到边界之外问题的干扰和混淆。</a:t>
            </a:r>
          </a:p>
          <a:p>
            <a:endParaRPr lang="zh-CN" altLang="en-US" dirty="0"/>
          </a:p>
          <a:p>
            <a:r>
              <a:rPr lang="zh-CN" altLang="en-US" dirty="0"/>
              <a:t>我们注意到，划分边界其实等同于划分了团队、团队所负责的软件模块、团队所维护的代码甚至数据库。这一点正好符合康维定律，关于这一点可以搜索我之前分享的《康维定律》了解更多。</a:t>
            </a:r>
          </a:p>
          <a:p>
            <a:endParaRPr lang="zh-CN" altLang="en-US" dirty="0"/>
          </a:p>
          <a:p>
            <a:r>
              <a:rPr lang="en-US" altLang="zh-CN" dirty="0"/>
              <a:t>3. </a:t>
            </a:r>
            <a:r>
              <a:rPr lang="zh-CN" altLang="en-US" dirty="0"/>
              <a:t>那么我们可以很容易得出划分微服务的步骤：读一下</a:t>
            </a:r>
            <a:r>
              <a:rPr lang="en-US" altLang="zh-CN" dirty="0"/>
              <a:t>PPT</a:t>
            </a:r>
            <a:endParaRPr lang="zh-CN" altLang="en-US" dirty="0"/>
          </a:p>
          <a:p>
            <a:endParaRPr lang="zh-CN" altLang="en-US" dirty="0"/>
          </a:p>
          <a:p>
            <a:r>
              <a:rPr 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4. </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什么时候划分服务？在</a:t>
            </a:r>
            <a:r>
              <a:rPr lang="en-US" altLang="zh-CN"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SAM NEWMAN</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所著数据</a:t>
            </a:r>
            <a:r>
              <a:rPr lang="en-US" altLang="zh-CN"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微服务设计中</a:t>
            </a:r>
            <a:r>
              <a:rPr lang="en-US" altLang="zh-CN"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，提到</a:t>
            </a:r>
            <a:r>
              <a:rPr lang="zh-CN" alt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读一下</a:t>
            </a:r>
            <a:r>
              <a:rPr lang="en-US" altLang="zh-CN"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PPT</a:t>
            </a:r>
            <a:endParaRPr 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r>
              <a:rPr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建议：先部署单体服务。将一个已有的代码库划分成微服务，要比从头开始构建微服务简单得多</a:t>
            </a:r>
            <a:r>
              <a:rPr lang="zh-CN"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。关于如何拆分服务，解决单体服务拆数据库耦合的问题可以搜索我</a:t>
            </a:r>
            <a:r>
              <a:rPr lang="zh-CN" alt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的分享</a:t>
            </a:r>
            <a:r>
              <a:rPr lang="zh-CN"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《服务拆分》了解更多</a:t>
            </a:r>
            <a:r>
              <a:rPr lang="zh-CN" alt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内容</a:t>
            </a:r>
            <a:endParaRPr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65000"/>
                    <a:lumOff val="35000"/>
                  </a:schemeClr>
                </a:solidFill>
                <a:sym typeface="+mn-ea"/>
              </a:rPr>
              <a:t>我们再来看</a:t>
            </a:r>
            <a:r>
              <a:rPr lang="en-US" altLang="zh-CN" dirty="0">
                <a:solidFill>
                  <a:schemeClr val="tx1">
                    <a:lumMod val="65000"/>
                    <a:lumOff val="35000"/>
                  </a:schemeClr>
                </a:solidFill>
                <a:sym typeface="+mn-ea"/>
              </a:rPr>
              <a:t>《</a:t>
            </a:r>
            <a:r>
              <a:rPr lang="zh-CN" altLang="en-US" dirty="0">
                <a:solidFill>
                  <a:schemeClr val="tx1">
                    <a:lumMod val="65000"/>
                    <a:lumOff val="35000"/>
                  </a:schemeClr>
                </a:solidFill>
                <a:sym typeface="+mn-ea"/>
              </a:rPr>
              <a:t>微服务设计中</a:t>
            </a:r>
            <a:r>
              <a:rPr lang="en-US" altLang="zh-CN" dirty="0">
                <a:solidFill>
                  <a:schemeClr val="tx1">
                    <a:lumMod val="65000"/>
                    <a:lumOff val="35000"/>
                  </a:schemeClr>
                </a:solidFill>
                <a:sym typeface="+mn-ea"/>
              </a:rPr>
              <a:t>》</a:t>
            </a:r>
            <a:r>
              <a:rPr lang="zh-CN" altLang="en-US" dirty="0">
                <a:solidFill>
                  <a:schemeClr val="tx1">
                    <a:lumMod val="65000"/>
                    <a:lumOff val="35000"/>
                  </a:schemeClr>
                </a:solidFill>
                <a:sym typeface="+mn-ea"/>
              </a:rPr>
              <a:t>一书的一个反模式，根据技术垂直划分微服务。如图所示，当系统用户开始增长时，组织决定对团队进行扩容，增加了一个巴西的团队分担部分工作。系统被划分为两个服务，一个前端服务，一个后端服务，服务间通过</a:t>
            </a:r>
            <a:r>
              <a:rPr lang="en-US" altLang="zh-CN" dirty="0">
                <a:solidFill>
                  <a:schemeClr val="tx1">
                    <a:lumMod val="65000"/>
                    <a:lumOff val="35000"/>
                  </a:schemeClr>
                </a:solidFill>
                <a:sym typeface="+mn-ea"/>
              </a:rPr>
              <a:t>RPC</a:t>
            </a:r>
            <a:r>
              <a:rPr lang="zh-CN" altLang="en-US" dirty="0">
                <a:solidFill>
                  <a:schemeClr val="tx1">
                    <a:lumMod val="65000"/>
                    <a:lumOff val="35000"/>
                  </a:schemeClr>
                </a:solidFill>
                <a:sym typeface="+mn-ea"/>
              </a:rPr>
              <a:t>来交互。后来发现</a:t>
            </a:r>
            <a:r>
              <a:rPr lang="zh-CN" altLang="en-US" sz="1200" dirty="0">
                <a:solidFill>
                  <a:schemeClr val="tx1">
                    <a:lumMod val="65000"/>
                    <a:lumOff val="35000"/>
                  </a:schemeClr>
                </a:solidFill>
              </a:rPr>
              <a:t>根据技术边界垂直划分微服务，边界非常不稳定，需求变更时会导致频繁修改多个服务的接口。</a:t>
            </a:r>
            <a:r>
              <a:rPr lang="en-US" altLang="zh-CN" sz="1200" dirty="0">
                <a:solidFill>
                  <a:schemeClr val="tx1">
                    <a:lumMod val="65000"/>
                    <a:lumOff val="35000"/>
                  </a:schemeClr>
                </a:solidFill>
              </a:rPr>
              <a:t>Sam </a:t>
            </a:r>
            <a:r>
              <a:rPr lang="en-US" altLang="zh-CN" sz="1200" dirty="0" err="1">
                <a:solidFill>
                  <a:schemeClr val="tx1">
                    <a:lumMod val="65000"/>
                    <a:lumOff val="35000"/>
                  </a:schemeClr>
                </a:solidFill>
              </a:rPr>
              <a:t>newman</a:t>
            </a:r>
            <a:r>
              <a:rPr lang="zh-CN" altLang="en-US" sz="1200" dirty="0">
                <a:solidFill>
                  <a:schemeClr val="tx1">
                    <a:lumMod val="65000"/>
                    <a:lumOff val="35000"/>
                  </a:schemeClr>
                </a:solidFill>
              </a:rPr>
              <a:t>把这种架构成为洋葱架构，因为他有跟多层，并且纵切这些层次时，辣的想哭。</a:t>
            </a:r>
          </a:p>
          <a:p>
            <a:endParaRPr lang="en-US" altLang="zh-CN" dirty="0">
              <a:solidFill>
                <a:schemeClr val="tx1">
                  <a:lumMod val="65000"/>
                  <a:lumOff val="35000"/>
                </a:schemeClr>
              </a:solidFill>
              <a:sym typeface="+mn-ea"/>
            </a:endParaRPr>
          </a:p>
          <a:p>
            <a:r>
              <a:rPr lang="zh-CN" altLang="en-US" dirty="0">
                <a:solidFill>
                  <a:schemeClr val="tx1">
                    <a:lumMod val="65000"/>
                    <a:lumOff val="35000"/>
                  </a:schemeClr>
                </a:solidFill>
                <a:sym typeface="+mn-ea"/>
              </a:rPr>
              <a:t>这里的反模式并不是说洋葱架构不好</a:t>
            </a:r>
            <a:r>
              <a:rPr lang="en-US" altLang="zh-CN" dirty="0">
                <a:solidFill>
                  <a:schemeClr val="tx1">
                    <a:lumMod val="65000"/>
                    <a:lumOff val="35000"/>
                  </a:schemeClr>
                </a:solidFill>
                <a:sym typeface="+mn-ea"/>
              </a:rPr>
              <a:t>,</a:t>
            </a:r>
            <a:r>
              <a:rPr lang="zh-CN" altLang="en-US" dirty="0">
                <a:solidFill>
                  <a:schemeClr val="tx1">
                    <a:lumMod val="65000"/>
                    <a:lumOff val="35000"/>
                  </a:schemeClr>
                </a:solidFill>
                <a:sym typeface="+mn-ea"/>
              </a:rPr>
              <a:t>分层是在程序设计中实现解耦的一种常见的方式</a:t>
            </a:r>
            <a:r>
              <a:rPr dirty="0">
                <a:solidFill>
                  <a:schemeClr val="tx1">
                    <a:lumMod val="65000"/>
                    <a:lumOff val="35000"/>
                  </a:schemeClr>
                </a:solidFill>
                <a:sym typeface="+mn-ea"/>
              </a:rPr>
              <a:t>。</a:t>
            </a:r>
            <a:r>
              <a:rPr lang="zh-CN" altLang="en-US" dirty="0">
                <a:solidFill>
                  <a:schemeClr val="tx1">
                    <a:lumMod val="65000"/>
                    <a:lumOff val="35000"/>
                  </a:schemeClr>
                </a:solidFill>
                <a:sym typeface="+mn-ea"/>
              </a:rPr>
              <a:t>但是在服务拆分时，</a:t>
            </a:r>
            <a:r>
              <a:rPr lang="zh-CN" dirty="0">
                <a:solidFill>
                  <a:schemeClr val="tx1">
                    <a:lumMod val="65000"/>
                    <a:lumOff val="35000"/>
                  </a:schemeClr>
                </a:solidFill>
                <a:sym typeface="+mn-ea"/>
              </a:rPr>
              <a:t>一般不应该首先考虑技术边界的划分方式，而是根据业务领域划分边界。</a:t>
            </a:r>
          </a:p>
          <a:p>
            <a:endParaRPr lang="zh-CN" dirty="0">
              <a:solidFill>
                <a:schemeClr val="tx1">
                  <a:lumMod val="65000"/>
                  <a:lumOff val="35000"/>
                </a:schemeClr>
              </a:solidFill>
              <a:sym typeface="+mn-ea"/>
            </a:endParaRPr>
          </a:p>
          <a:p>
            <a:r>
              <a:rPr lang="zh-CN" dirty="0">
                <a:solidFill>
                  <a:schemeClr val="tx1">
                    <a:lumMod val="65000"/>
                    <a:lumOff val="35000"/>
                  </a:schemeClr>
                </a:solidFill>
                <a:sym typeface="+mn-ea"/>
              </a:rPr>
              <a:t>当然，在架构设计里没有银弹。并不是说</a:t>
            </a:r>
            <a:r>
              <a:rPr dirty="0">
                <a:solidFill>
                  <a:schemeClr val="tx1">
                    <a:lumMod val="65000"/>
                    <a:lumOff val="35000"/>
                  </a:schemeClr>
                </a:solidFill>
                <a:sym typeface="+mn-ea"/>
              </a:rPr>
              <a:t>根据技术边界</a:t>
            </a:r>
            <a:r>
              <a:rPr lang="zh-CN" dirty="0">
                <a:solidFill>
                  <a:schemeClr val="tx1">
                    <a:lumMod val="65000"/>
                    <a:lumOff val="35000"/>
                  </a:schemeClr>
                </a:solidFill>
                <a:sym typeface="+mn-ea"/>
              </a:rPr>
              <a:t>划分就都是错的。</a:t>
            </a:r>
          </a:p>
          <a:p>
            <a:r>
              <a:rPr lang="zh-CN" dirty="0">
                <a:solidFill>
                  <a:schemeClr val="tx1">
                    <a:lumMod val="65000"/>
                    <a:lumOff val="35000"/>
                  </a:schemeClr>
                </a:solidFill>
                <a:sym typeface="+mn-ea"/>
              </a:rPr>
              <a:t>比如，要达到某个性能目标时，根据技术边界划分反而更合理。</a:t>
            </a:r>
          </a:p>
          <a:p>
            <a:r>
              <a:rPr lang="zh-CN" dirty="0">
                <a:solidFill>
                  <a:schemeClr val="tx1">
                    <a:lumMod val="65000"/>
                    <a:lumOff val="35000"/>
                  </a:schemeClr>
                </a:solidFill>
                <a:sym typeface="+mn-ea"/>
              </a:rPr>
              <a:t>比如，在</a:t>
            </a:r>
            <a:r>
              <a:rPr lang="en-US" altLang="zh-CN" dirty="0">
                <a:solidFill>
                  <a:schemeClr val="tx1">
                    <a:lumMod val="65000"/>
                    <a:lumOff val="35000"/>
                  </a:schemeClr>
                </a:solidFill>
                <a:sym typeface="+mn-ea"/>
              </a:rPr>
              <a:t>BFF</a:t>
            </a:r>
            <a:r>
              <a:rPr lang="zh-CN" altLang="en-US" dirty="0">
                <a:solidFill>
                  <a:schemeClr val="tx1">
                    <a:lumMod val="65000"/>
                    <a:lumOff val="35000"/>
                  </a:schemeClr>
                </a:solidFill>
                <a:sym typeface="+mn-ea"/>
              </a:rPr>
              <a:t>架构模式中</a:t>
            </a:r>
            <a:r>
              <a:rPr lang="zh-CN" dirty="0">
                <a:solidFill>
                  <a:schemeClr val="tx1">
                    <a:lumMod val="65000"/>
                    <a:lumOff val="35000"/>
                  </a:schemeClr>
                </a:solidFill>
                <a:sym typeface="+mn-ea"/>
              </a:rPr>
              <a:t>，前端模式也使用了按技术划分服务的方式。可以搜索我之前的视频《服务集成》了解更详细的信息。</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transition spd="slow" advTm="1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ww.51pptmoban.com">
    <p:spTree>
      <p:nvGrpSpPr>
        <p:cNvPr id="1" name=""/>
        <p:cNvGrpSpPr/>
        <p:nvPr/>
      </p:nvGrpSpPr>
      <p:grpSpPr>
        <a:xfrm>
          <a:off x="0" y="0"/>
          <a:ext cx="0" cy="0"/>
          <a:chOff x="0" y="0"/>
          <a:chExt cx="0" cy="0"/>
        </a:xfrm>
      </p:grpSpPr>
      <p:sp>
        <p:nvSpPr>
          <p:cNvPr id="2" name="任意多边形: 形状 1"/>
          <p:cNvSpPr/>
          <p:nvPr userDrawn="1"/>
        </p:nvSpPr>
        <p:spPr>
          <a:xfrm>
            <a:off x="0" y="1"/>
            <a:ext cx="12192000" cy="762247"/>
          </a:xfrm>
          <a:custGeom>
            <a:avLst/>
            <a:gdLst>
              <a:gd name="connsiteX0" fmla="*/ 0 w 12192000"/>
              <a:gd name="connsiteY0" fmla="*/ 0 h 762247"/>
              <a:gd name="connsiteX1" fmla="*/ 12192000 w 12192000"/>
              <a:gd name="connsiteY1" fmla="*/ 0 h 762247"/>
              <a:gd name="connsiteX2" fmla="*/ 12192000 w 12192000"/>
              <a:gd name="connsiteY2" fmla="*/ 249839 h 762247"/>
              <a:gd name="connsiteX3" fmla="*/ 12094198 w 12192000"/>
              <a:gd name="connsiteY3" fmla="*/ 269236 h 762247"/>
              <a:gd name="connsiteX4" fmla="*/ 6096001 w 12192000"/>
              <a:gd name="connsiteY4" fmla="*/ 762247 h 762247"/>
              <a:gd name="connsiteX5" fmla="*/ 97804 w 12192000"/>
              <a:gd name="connsiteY5" fmla="*/ 269236 h 762247"/>
              <a:gd name="connsiteX6" fmla="*/ 0 w 12192000"/>
              <a:gd name="connsiteY6" fmla="*/ 249839 h 762247"/>
              <a:gd name="connsiteX7" fmla="*/ 0 w 12192000"/>
              <a:gd name="connsiteY7" fmla="*/ 0 h 7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762247">
                <a:moveTo>
                  <a:pt x="0" y="0"/>
                </a:moveTo>
                <a:lnTo>
                  <a:pt x="12192000" y="0"/>
                </a:lnTo>
                <a:lnTo>
                  <a:pt x="12192000" y="249839"/>
                </a:lnTo>
                <a:lnTo>
                  <a:pt x="12094198" y="269236"/>
                </a:lnTo>
                <a:cubicBezTo>
                  <a:pt x="10464181" y="577230"/>
                  <a:pt x="8374461" y="762247"/>
                  <a:pt x="6096001" y="762247"/>
                </a:cubicBezTo>
                <a:cubicBezTo>
                  <a:pt x="3817541" y="762247"/>
                  <a:pt x="1727821" y="577230"/>
                  <a:pt x="97804" y="269236"/>
                </a:cubicBezTo>
                <a:lnTo>
                  <a:pt x="0" y="249839"/>
                </a:lnTo>
                <a:lnTo>
                  <a:pt x="0" y="0"/>
                </a:lnTo>
                <a:close/>
              </a:path>
            </a:pathLst>
          </a:custGeom>
          <a:solidFill>
            <a:srgbClr val="AC151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13"/>
          <p:cNvPicPr>
            <a:picLocks noChangeAspect="1"/>
          </p:cNvPicPr>
          <p:nvPr userDrawn="1"/>
        </p:nvPicPr>
        <p:blipFill>
          <a:blip r:embed="rId2">
            <a:alphaModFix amt="50000"/>
          </a:blip>
          <a:stretch>
            <a:fillRect/>
          </a:stretch>
        </p:blipFill>
        <p:spPr>
          <a:xfrm>
            <a:off x="1" y="999990"/>
            <a:ext cx="12192000" cy="5858257"/>
          </a:xfrm>
          <a:prstGeom prst="rect">
            <a:avLst/>
          </a:prstGeom>
        </p:spPr>
      </p:pic>
    </p:spTree>
  </p:cSld>
  <p:clrMapOvr>
    <a:masterClrMapping/>
  </p:clrMapOvr>
  <p:transition spd="slow" advTm="1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grpSp>
        <p:nvGrpSpPr>
          <p:cNvPr id="2" name="组合 1"/>
          <p:cNvGrpSpPr/>
          <p:nvPr userDrawn="1"/>
        </p:nvGrpSpPr>
        <p:grpSpPr>
          <a:xfrm>
            <a:off x="0" y="3361249"/>
            <a:ext cx="12192000" cy="3496752"/>
            <a:chOff x="0" y="2521079"/>
            <a:chExt cx="9144000" cy="2622421"/>
          </a:xfrm>
        </p:grpSpPr>
        <p:sp>
          <p:nvSpPr>
            <p:cNvPr id="4" name="任意多边形: 形状 3"/>
            <p:cNvSpPr/>
            <p:nvPr userDrawn="1"/>
          </p:nvSpPr>
          <p:spPr>
            <a:xfrm>
              <a:off x="0" y="2875525"/>
              <a:ext cx="9144000" cy="2267975"/>
            </a:xfrm>
            <a:custGeom>
              <a:avLst/>
              <a:gdLst>
                <a:gd name="connsiteX0" fmla="*/ 7975600 w 12192000"/>
                <a:gd name="connsiteY0" fmla="*/ 1366 h 3023966"/>
                <a:gd name="connsiteX1" fmla="*/ 11319470 w 12192000"/>
                <a:gd name="connsiteY1" fmla="*/ 330723 h 3023966"/>
                <a:gd name="connsiteX2" fmla="*/ 12192000 w 12192000"/>
                <a:gd name="connsiteY2" fmla="*/ 498201 h 3023966"/>
                <a:gd name="connsiteX3" fmla="*/ 12192000 w 12192000"/>
                <a:gd name="connsiteY3" fmla="*/ 3023966 h 3023966"/>
                <a:gd name="connsiteX4" fmla="*/ 0 w 12192000"/>
                <a:gd name="connsiteY4" fmla="*/ 3023966 h 3023966"/>
                <a:gd name="connsiteX5" fmla="*/ 0 w 12192000"/>
                <a:gd name="connsiteY5" fmla="*/ 376472 h 3023966"/>
                <a:gd name="connsiteX6" fmla="*/ 345926 w 12192000"/>
                <a:gd name="connsiteY6" fmla="*/ 450479 h 3023966"/>
                <a:gd name="connsiteX7" fmla="*/ 2908300 w 12192000"/>
                <a:gd name="connsiteY7" fmla="*/ 674466 h 3023966"/>
                <a:gd name="connsiteX8" fmla="*/ 7975600 w 12192000"/>
                <a:gd name="connsiteY8" fmla="*/ 1366 h 302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023966">
                  <a:moveTo>
                    <a:pt x="7975600" y="1366"/>
                  </a:moveTo>
                  <a:cubicBezTo>
                    <a:pt x="9159875" y="-16096"/>
                    <a:pt x="10251281" y="136105"/>
                    <a:pt x="11319470" y="330723"/>
                  </a:cubicBezTo>
                  <a:lnTo>
                    <a:pt x="12192000" y="498201"/>
                  </a:lnTo>
                  <a:lnTo>
                    <a:pt x="12192000" y="3023966"/>
                  </a:lnTo>
                  <a:lnTo>
                    <a:pt x="0" y="3023966"/>
                  </a:lnTo>
                  <a:lnTo>
                    <a:pt x="0" y="376472"/>
                  </a:lnTo>
                  <a:lnTo>
                    <a:pt x="345926" y="450479"/>
                  </a:lnTo>
                  <a:cubicBezTo>
                    <a:pt x="1074142" y="599258"/>
                    <a:pt x="1865313" y="710978"/>
                    <a:pt x="2908300" y="674466"/>
                  </a:cubicBezTo>
                  <a:cubicBezTo>
                    <a:pt x="4298950" y="625783"/>
                    <a:pt x="6396567" y="24649"/>
                    <a:pt x="7975600" y="1366"/>
                  </a:cubicBezTo>
                  <a:close/>
                </a:path>
              </a:pathLst>
            </a:custGeom>
            <a:solidFill>
              <a:srgbClr val="0033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5">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pic>
          <p:nvPicPr>
            <p:cNvPr id="5" name="图片 4">
              <a:hlinkClick r:id="rId2"/>
            </p:cNvPr>
            <p:cNvPicPr>
              <a:picLocks noChangeAspect="1"/>
            </p:cNvPicPr>
            <p:nvPr userDrawn="1"/>
          </p:nvPicPr>
          <p:blipFill>
            <a:blip r:embed="rId3"/>
            <a:stretch>
              <a:fillRect/>
            </a:stretch>
          </p:blipFill>
          <p:spPr>
            <a:xfrm>
              <a:off x="457201" y="2521079"/>
              <a:ext cx="2762879" cy="619266"/>
            </a:xfrm>
            <a:prstGeom prst="rect">
              <a:avLst/>
            </a:prstGeom>
          </p:spPr>
        </p:pic>
      </p:grpSp>
    </p:spTree>
  </p:cSld>
  <p:clrMapOvr>
    <a:masterClrMapping/>
  </p:clrMapOvr>
  <p:transition spd="slow" advTm="1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advTm="1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614812"/>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任意多边形: 形状 1" descr="51PPT模板网，幻灯片演示模板及素材免费下载！&#10;51PPT模板网 唯一访问网址：www.51pptmoban.com"/>
          <p:cNvSpPr/>
          <p:nvPr/>
        </p:nvSpPr>
        <p:spPr>
          <a:xfrm rot="10800000">
            <a:off x="0" y="614812"/>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2331085" y="2172970"/>
            <a:ext cx="8030210" cy="1106805"/>
          </a:xfrm>
          <a:prstGeom prst="rect">
            <a:avLst/>
          </a:prstGeom>
          <a:noFill/>
        </p:spPr>
        <p:txBody>
          <a:bodyPr vert="horz" wrap="square" rtlCol="0">
            <a:spAutoFit/>
          </a:bodyPr>
          <a:lstStyle/>
          <a:p>
            <a:pPr algn="ctr"/>
            <a:r>
              <a:rPr lang="zh-CN" altLang="en-US" sz="6600" b="1">
                <a:solidFill>
                  <a:schemeClr val="bg1"/>
                </a:solidFill>
                <a:latin typeface="Arial" panose="020B0604020202020204" pitchFamily="34" charset="0"/>
                <a:ea typeface="汉仪大黑简" panose="02010600000101010101" charset="-122"/>
                <a:sym typeface="汉仪大黑简" panose="02010600000101010101" charset="-122"/>
              </a:rPr>
              <a:t>分布式架构分享</a:t>
            </a:r>
            <a:r>
              <a:rPr lang="en-US" altLang="zh-CN" sz="6600" b="1">
                <a:solidFill>
                  <a:schemeClr val="bg1"/>
                </a:solidFill>
                <a:latin typeface="Arial" panose="020B0604020202020204" pitchFamily="34" charset="0"/>
                <a:ea typeface="汉仪大黑简" panose="02010600000101010101" charset="-122"/>
                <a:sym typeface="汉仪大黑简" panose="02010600000101010101" charset="-122"/>
              </a:rPr>
              <a:t>2nd</a:t>
            </a:r>
          </a:p>
        </p:txBody>
      </p:sp>
      <p:grpSp>
        <p:nvGrpSpPr>
          <p:cNvPr id="24" name="组合 23"/>
          <p:cNvGrpSpPr/>
          <p:nvPr/>
        </p:nvGrpSpPr>
        <p:grpSpPr>
          <a:xfrm>
            <a:off x="4043771" y="5832970"/>
            <a:ext cx="4352290" cy="335280"/>
            <a:chOff x="4210628" y="5454939"/>
            <a:chExt cx="4352290" cy="335280"/>
          </a:xfrm>
        </p:grpSpPr>
        <p:sp>
          <p:nvSpPr>
            <p:cNvPr id="29" name="文本框 28"/>
            <p:cNvSpPr txBox="1"/>
            <p:nvPr/>
          </p:nvSpPr>
          <p:spPr>
            <a:xfrm>
              <a:off x="4457643" y="5483514"/>
              <a:ext cx="4105275" cy="306705"/>
            </a:xfrm>
            <a:prstGeom prst="rect">
              <a:avLst/>
            </a:prstGeom>
            <a:noFill/>
          </p:spPr>
          <p:txBody>
            <a:bodyPr wrap="square" rtlCol="0">
              <a:spAutoFit/>
            </a:bodyPr>
            <a:lstStyle>
              <a:defPPr>
                <a:defRPr lang="zh-CN"/>
              </a:defPPr>
              <a:lvl1pPr algn="ctr">
                <a:defRPr sz="1200" b="1">
                  <a:gradFill flip="none" rotWithShape="1">
                    <a:gsLst>
                      <a:gs pos="1000">
                        <a:srgbClr val="BB9F64"/>
                      </a:gs>
                      <a:gs pos="100000">
                        <a:srgbClr val="BB9F64"/>
                      </a:gs>
                      <a:gs pos="61000">
                        <a:srgbClr val="FFF0AE"/>
                      </a:gs>
                    </a:gsLst>
                    <a:lin ang="5400000" scaled="1"/>
                    <a:tileRect/>
                  </a:gradFill>
                  <a:latin typeface="+mn-ea"/>
                  <a:ea typeface="+mn-ea"/>
                  <a:cs typeface="+mn-ea"/>
                </a:defRPr>
              </a:lvl1pPr>
            </a:lstStyle>
            <a:p>
              <a:pPr algn="l"/>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分享人：杨哲               </a:t>
              </a:r>
              <a:r>
                <a:rPr lang="en-US" altLang="zh-CN"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2023</a:t>
              </a:r>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年</a:t>
              </a:r>
              <a:r>
                <a:rPr lang="en-US" altLang="zh-CN"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7</a:t>
              </a:r>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月</a:t>
              </a:r>
            </a:p>
          </p:txBody>
        </p:sp>
        <p:sp>
          <p:nvSpPr>
            <p:cNvPr id="28" name="graduate_57239"/>
            <p:cNvSpPr/>
            <p:nvPr/>
          </p:nvSpPr>
          <p:spPr>
            <a:xfrm>
              <a:off x="4210628" y="5454939"/>
              <a:ext cx="226675" cy="329812"/>
            </a:xfrm>
            <a:custGeom>
              <a:avLst/>
              <a:gdLst>
                <a:gd name="connsiteX0" fmla="*/ 142468 w 412043"/>
                <a:gd name="connsiteY0" fmla="*/ 396851 h 599527"/>
                <a:gd name="connsiteX1" fmla="*/ 153964 w 412043"/>
                <a:gd name="connsiteY1" fmla="*/ 405753 h 599527"/>
                <a:gd name="connsiteX2" fmla="*/ 144814 w 412043"/>
                <a:gd name="connsiteY2" fmla="*/ 585910 h 599527"/>
                <a:gd name="connsiteX3" fmla="*/ 135898 w 412043"/>
                <a:gd name="connsiteY3" fmla="*/ 595046 h 599527"/>
                <a:gd name="connsiteX4" fmla="*/ 15768 w 412043"/>
                <a:gd name="connsiteY4" fmla="*/ 599498 h 599527"/>
                <a:gd name="connsiteX5" fmla="*/ 6383 w 412043"/>
                <a:gd name="connsiteY5" fmla="*/ 590127 h 599527"/>
                <a:gd name="connsiteX6" fmla="*/ 142468 w 412043"/>
                <a:gd name="connsiteY6" fmla="*/ 396851 h 599527"/>
                <a:gd name="connsiteX7" fmla="*/ 275305 w 412043"/>
                <a:gd name="connsiteY7" fmla="*/ 271238 h 599527"/>
                <a:gd name="connsiteX8" fmla="*/ 222034 w 412043"/>
                <a:gd name="connsiteY8" fmla="*/ 284828 h 599527"/>
                <a:gd name="connsiteX9" fmla="*/ 158437 w 412043"/>
                <a:gd name="connsiteY9" fmla="*/ 287640 h 599527"/>
                <a:gd name="connsiteX10" fmla="*/ 99299 w 412043"/>
                <a:gd name="connsiteY10" fmla="*/ 277096 h 599527"/>
                <a:gd name="connsiteX11" fmla="*/ 205137 w 412043"/>
                <a:gd name="connsiteY11" fmla="*/ 392382 h 599527"/>
                <a:gd name="connsiteX12" fmla="*/ 312148 w 412043"/>
                <a:gd name="connsiteY12" fmla="*/ 309432 h 599527"/>
                <a:gd name="connsiteX13" fmla="*/ 305108 w 412043"/>
                <a:gd name="connsiteY13" fmla="*/ 310604 h 599527"/>
                <a:gd name="connsiteX14" fmla="*/ 275305 w 412043"/>
                <a:gd name="connsiteY14" fmla="*/ 271238 h 599527"/>
                <a:gd name="connsiteX15" fmla="*/ 93667 w 412043"/>
                <a:gd name="connsiteY15" fmla="*/ 210314 h 599527"/>
                <a:gd name="connsiteX16" fmla="*/ 93667 w 412043"/>
                <a:gd name="connsiteY16" fmla="*/ 212892 h 599527"/>
                <a:gd name="connsiteX17" fmla="*/ 100003 w 412043"/>
                <a:gd name="connsiteY17" fmla="*/ 213595 h 599527"/>
                <a:gd name="connsiteX18" fmla="*/ 93667 w 412043"/>
                <a:gd name="connsiteY18" fmla="*/ 210314 h 599527"/>
                <a:gd name="connsiteX19" fmla="*/ 80202 w 412043"/>
                <a:gd name="connsiteY19" fmla="*/ 186355 h 599527"/>
                <a:gd name="connsiteX20" fmla="*/ 89443 w 412043"/>
                <a:gd name="connsiteY20" fmla="*/ 186413 h 599527"/>
                <a:gd name="connsiteX21" fmla="*/ 269203 w 412043"/>
                <a:gd name="connsiteY21" fmla="*/ 193209 h 599527"/>
                <a:gd name="connsiteX22" fmla="*/ 279059 w 412043"/>
                <a:gd name="connsiteY22" fmla="*/ 193209 h 599527"/>
                <a:gd name="connsiteX23" fmla="*/ 284222 w 412043"/>
                <a:gd name="connsiteY23" fmla="*/ 197661 h 599527"/>
                <a:gd name="connsiteX24" fmla="*/ 288681 w 412043"/>
                <a:gd name="connsiteY24" fmla="*/ 255304 h 599527"/>
                <a:gd name="connsiteX25" fmla="*/ 312383 w 412043"/>
                <a:gd name="connsiteY25" fmla="*/ 289280 h 599527"/>
                <a:gd name="connsiteX26" fmla="*/ 314965 w 412043"/>
                <a:gd name="connsiteY26" fmla="*/ 201175 h 599527"/>
                <a:gd name="connsiteX27" fmla="*/ 330688 w 412043"/>
                <a:gd name="connsiteY27" fmla="*/ 199067 h 599527"/>
                <a:gd name="connsiteX28" fmla="*/ 260051 w 412043"/>
                <a:gd name="connsiteY28" fmla="*/ 401287 h 599527"/>
                <a:gd name="connsiteX29" fmla="*/ 263102 w 412043"/>
                <a:gd name="connsiteY29" fmla="*/ 401990 h 599527"/>
                <a:gd name="connsiteX30" fmla="*/ 401325 w 412043"/>
                <a:gd name="connsiteY30" fmla="*/ 590150 h 599527"/>
                <a:gd name="connsiteX31" fmla="*/ 389591 w 412043"/>
                <a:gd name="connsiteY31" fmla="*/ 599289 h 599527"/>
                <a:gd name="connsiteX32" fmla="*/ 262867 w 412043"/>
                <a:gd name="connsiteY32" fmla="*/ 595071 h 599527"/>
                <a:gd name="connsiteX33" fmla="*/ 253480 w 412043"/>
                <a:gd name="connsiteY33" fmla="*/ 585698 h 599527"/>
                <a:gd name="connsiteX34" fmla="*/ 247144 w 412043"/>
                <a:gd name="connsiteY34" fmla="*/ 414643 h 599527"/>
                <a:gd name="connsiteX35" fmla="*/ 248786 w 412043"/>
                <a:gd name="connsiteY35" fmla="*/ 410660 h 599527"/>
                <a:gd name="connsiteX36" fmla="*/ 251603 w 412043"/>
                <a:gd name="connsiteY36" fmla="*/ 404802 h 599527"/>
                <a:gd name="connsiteX37" fmla="*/ 205137 w 412043"/>
                <a:gd name="connsiteY37" fmla="*/ 410894 h 599527"/>
                <a:gd name="connsiteX38" fmla="*/ 75362 w 412043"/>
                <a:gd name="connsiteY38" fmla="*/ 194380 h 599527"/>
                <a:gd name="connsiteX39" fmla="*/ 80202 w 412043"/>
                <a:gd name="connsiteY39" fmla="*/ 186355 h 599527"/>
                <a:gd name="connsiteX40" fmla="*/ 204675 w 412043"/>
                <a:gd name="connsiteY40" fmla="*/ 1071 h 599527"/>
                <a:gd name="connsiteX41" fmla="*/ 297143 w 412043"/>
                <a:gd name="connsiteY41" fmla="*/ 36212 h 599527"/>
                <a:gd name="connsiteX42" fmla="*/ 407917 w 412043"/>
                <a:gd name="connsiteY42" fmla="*/ 88689 h 599527"/>
                <a:gd name="connsiteX43" fmla="*/ 405335 w 412043"/>
                <a:gd name="connsiteY43" fmla="*/ 105790 h 599527"/>
                <a:gd name="connsiteX44" fmla="*/ 367785 w 412043"/>
                <a:gd name="connsiteY44" fmla="*/ 126172 h 599527"/>
                <a:gd name="connsiteX45" fmla="*/ 313102 w 412043"/>
                <a:gd name="connsiteY45" fmla="*/ 136948 h 599527"/>
                <a:gd name="connsiteX46" fmla="*/ 200216 w 412043"/>
                <a:gd name="connsiteY46" fmla="*/ 93608 h 599527"/>
                <a:gd name="connsiteX47" fmla="*/ 282123 w 412043"/>
                <a:gd name="connsiteY47" fmla="*/ 147256 h 599527"/>
                <a:gd name="connsiteX48" fmla="*/ 285643 w 412043"/>
                <a:gd name="connsiteY48" fmla="*/ 153347 h 599527"/>
                <a:gd name="connsiteX49" fmla="*/ 285174 w 412043"/>
                <a:gd name="connsiteY49" fmla="*/ 165530 h 599527"/>
                <a:gd name="connsiteX50" fmla="*/ 172757 w 412043"/>
                <a:gd name="connsiteY50" fmla="*/ 198328 h 599527"/>
                <a:gd name="connsiteX51" fmla="*/ 8474 w 412043"/>
                <a:gd name="connsiteY51" fmla="*/ 110242 h 599527"/>
                <a:gd name="connsiteX52" fmla="*/ 3310 w 412043"/>
                <a:gd name="connsiteY52" fmla="*/ 97122 h 599527"/>
                <a:gd name="connsiteX53" fmla="*/ 113146 w 412043"/>
                <a:gd name="connsiteY53" fmla="*/ 45114 h 599527"/>
                <a:gd name="connsiteX54" fmla="*/ 204675 w 412043"/>
                <a:gd name="connsiteY54" fmla="*/ 1071 h 59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2043" h="599527">
                  <a:moveTo>
                    <a:pt x="142468" y="396851"/>
                  </a:moveTo>
                  <a:cubicBezTo>
                    <a:pt x="148333" y="395679"/>
                    <a:pt x="153730" y="399662"/>
                    <a:pt x="153964" y="405753"/>
                  </a:cubicBezTo>
                  <a:cubicBezTo>
                    <a:pt x="156545" y="464556"/>
                    <a:pt x="165461" y="529215"/>
                    <a:pt x="144814" y="585910"/>
                  </a:cubicBezTo>
                  <a:cubicBezTo>
                    <a:pt x="145048" y="590595"/>
                    <a:pt x="142233" y="595515"/>
                    <a:pt x="135898" y="595046"/>
                  </a:cubicBezTo>
                  <a:cubicBezTo>
                    <a:pt x="95776" y="591532"/>
                    <a:pt x="55889" y="595046"/>
                    <a:pt x="15768" y="599498"/>
                  </a:cubicBezTo>
                  <a:cubicBezTo>
                    <a:pt x="10606" y="599966"/>
                    <a:pt x="6383" y="594812"/>
                    <a:pt x="6383" y="590127"/>
                  </a:cubicBezTo>
                  <a:cubicBezTo>
                    <a:pt x="5913" y="512348"/>
                    <a:pt x="62224" y="414655"/>
                    <a:pt x="142468" y="396851"/>
                  </a:cubicBezTo>
                  <a:close/>
                  <a:moveTo>
                    <a:pt x="275305" y="271238"/>
                  </a:moveTo>
                  <a:cubicBezTo>
                    <a:pt x="260285" y="280845"/>
                    <a:pt x="239165" y="282251"/>
                    <a:pt x="222034" y="284828"/>
                  </a:cubicBezTo>
                  <a:cubicBezTo>
                    <a:pt x="201148" y="287875"/>
                    <a:pt x="179557" y="289280"/>
                    <a:pt x="158437" y="287640"/>
                  </a:cubicBezTo>
                  <a:cubicBezTo>
                    <a:pt x="143887" y="286469"/>
                    <a:pt x="116899" y="285531"/>
                    <a:pt x="99299" y="277096"/>
                  </a:cubicBezTo>
                  <a:cubicBezTo>
                    <a:pt x="110329" y="336145"/>
                    <a:pt x="139663" y="391679"/>
                    <a:pt x="205137" y="392382"/>
                  </a:cubicBezTo>
                  <a:cubicBezTo>
                    <a:pt x="262163" y="392851"/>
                    <a:pt x="296895" y="356062"/>
                    <a:pt x="312148" y="309432"/>
                  </a:cubicBezTo>
                  <a:cubicBezTo>
                    <a:pt x="310036" y="310135"/>
                    <a:pt x="307690" y="310604"/>
                    <a:pt x="305108" y="310604"/>
                  </a:cubicBezTo>
                  <a:cubicBezTo>
                    <a:pt x="287977" y="310604"/>
                    <a:pt x="279294" y="293030"/>
                    <a:pt x="275305" y="271238"/>
                  </a:cubicBezTo>
                  <a:close/>
                  <a:moveTo>
                    <a:pt x="93667" y="210314"/>
                  </a:moveTo>
                  <a:cubicBezTo>
                    <a:pt x="93667" y="211251"/>
                    <a:pt x="93667" y="212189"/>
                    <a:pt x="93667" y="212892"/>
                  </a:cubicBezTo>
                  <a:cubicBezTo>
                    <a:pt x="95779" y="213126"/>
                    <a:pt x="97891" y="213360"/>
                    <a:pt x="100003" y="213595"/>
                  </a:cubicBezTo>
                  <a:cubicBezTo>
                    <a:pt x="97891" y="212423"/>
                    <a:pt x="95779" y="211486"/>
                    <a:pt x="93667" y="210314"/>
                  </a:cubicBezTo>
                  <a:close/>
                  <a:moveTo>
                    <a:pt x="80202" y="186355"/>
                  </a:moveTo>
                  <a:cubicBezTo>
                    <a:pt x="82872" y="184714"/>
                    <a:pt x="86275" y="184422"/>
                    <a:pt x="89443" y="186413"/>
                  </a:cubicBezTo>
                  <a:cubicBezTo>
                    <a:pt x="144356" y="220156"/>
                    <a:pt x="213820" y="232340"/>
                    <a:pt x="269203" y="193209"/>
                  </a:cubicBezTo>
                  <a:cubicBezTo>
                    <a:pt x="272958" y="190397"/>
                    <a:pt x="276713" y="191100"/>
                    <a:pt x="279059" y="193209"/>
                  </a:cubicBezTo>
                  <a:cubicBezTo>
                    <a:pt x="281641" y="192271"/>
                    <a:pt x="284692" y="194380"/>
                    <a:pt x="284222" y="197661"/>
                  </a:cubicBezTo>
                  <a:cubicBezTo>
                    <a:pt x="281876" y="216172"/>
                    <a:pt x="285630" y="237261"/>
                    <a:pt x="288681" y="255304"/>
                  </a:cubicBezTo>
                  <a:cubicBezTo>
                    <a:pt x="289620" y="261162"/>
                    <a:pt x="304404" y="314587"/>
                    <a:pt x="312383" y="289280"/>
                  </a:cubicBezTo>
                  <a:cubicBezTo>
                    <a:pt x="321301" y="261162"/>
                    <a:pt x="315434" y="229997"/>
                    <a:pt x="314965" y="201175"/>
                  </a:cubicBezTo>
                  <a:cubicBezTo>
                    <a:pt x="314730" y="192037"/>
                    <a:pt x="328341" y="190397"/>
                    <a:pt x="330688" y="199067"/>
                  </a:cubicBezTo>
                  <a:cubicBezTo>
                    <a:pt x="349227" y="270300"/>
                    <a:pt x="328576" y="369887"/>
                    <a:pt x="260051" y="401287"/>
                  </a:cubicBezTo>
                  <a:cubicBezTo>
                    <a:pt x="261224" y="401287"/>
                    <a:pt x="262163" y="401521"/>
                    <a:pt x="263102" y="401990"/>
                  </a:cubicBezTo>
                  <a:cubicBezTo>
                    <a:pt x="332330" y="431983"/>
                    <a:pt x="406018" y="510481"/>
                    <a:pt x="401325" y="590150"/>
                  </a:cubicBezTo>
                  <a:cubicBezTo>
                    <a:pt x="401090" y="596711"/>
                    <a:pt x="395693" y="600226"/>
                    <a:pt x="389591" y="599289"/>
                  </a:cubicBezTo>
                  <a:cubicBezTo>
                    <a:pt x="347584" y="591790"/>
                    <a:pt x="305108" y="600460"/>
                    <a:pt x="262867" y="595071"/>
                  </a:cubicBezTo>
                  <a:cubicBezTo>
                    <a:pt x="257704" y="594368"/>
                    <a:pt x="253480" y="591322"/>
                    <a:pt x="253480" y="585698"/>
                  </a:cubicBezTo>
                  <a:cubicBezTo>
                    <a:pt x="252776" y="529226"/>
                    <a:pt x="239634" y="471115"/>
                    <a:pt x="247144" y="414643"/>
                  </a:cubicBezTo>
                  <a:cubicBezTo>
                    <a:pt x="247378" y="413003"/>
                    <a:pt x="248082" y="411831"/>
                    <a:pt x="248786" y="410660"/>
                  </a:cubicBezTo>
                  <a:cubicBezTo>
                    <a:pt x="249021" y="408551"/>
                    <a:pt x="249960" y="406442"/>
                    <a:pt x="251603" y="404802"/>
                  </a:cubicBezTo>
                  <a:cubicBezTo>
                    <a:pt x="237757" y="409722"/>
                    <a:pt x="222268" y="411831"/>
                    <a:pt x="205137" y="410894"/>
                  </a:cubicBezTo>
                  <a:cubicBezTo>
                    <a:pt x="96248" y="404802"/>
                    <a:pt x="70903" y="284360"/>
                    <a:pt x="75362" y="194380"/>
                  </a:cubicBezTo>
                  <a:cubicBezTo>
                    <a:pt x="75597" y="190983"/>
                    <a:pt x="77533" y="187995"/>
                    <a:pt x="80202" y="186355"/>
                  </a:cubicBezTo>
                  <a:close/>
                  <a:moveTo>
                    <a:pt x="204675" y="1071"/>
                  </a:moveTo>
                  <a:cubicBezTo>
                    <a:pt x="234481" y="-6191"/>
                    <a:pt x="272031" y="25435"/>
                    <a:pt x="297143" y="36212"/>
                  </a:cubicBezTo>
                  <a:cubicBezTo>
                    <a:pt x="334459" y="52142"/>
                    <a:pt x="374121" y="65730"/>
                    <a:pt x="407917" y="88689"/>
                  </a:cubicBezTo>
                  <a:cubicBezTo>
                    <a:pt x="415192" y="93843"/>
                    <a:pt x="411907" y="104150"/>
                    <a:pt x="405335" y="105790"/>
                  </a:cubicBezTo>
                  <a:cubicBezTo>
                    <a:pt x="398295" y="117035"/>
                    <a:pt x="379519" y="122189"/>
                    <a:pt x="367785" y="126172"/>
                  </a:cubicBezTo>
                  <a:cubicBezTo>
                    <a:pt x="351122" y="132029"/>
                    <a:pt x="331173" y="139291"/>
                    <a:pt x="313102" y="136948"/>
                  </a:cubicBezTo>
                  <a:cubicBezTo>
                    <a:pt x="271562" y="131092"/>
                    <a:pt x="243164" y="83769"/>
                    <a:pt x="200216" y="93608"/>
                  </a:cubicBezTo>
                  <a:cubicBezTo>
                    <a:pt x="211481" y="122658"/>
                    <a:pt x="255368" y="139760"/>
                    <a:pt x="282123" y="147256"/>
                  </a:cubicBezTo>
                  <a:cubicBezTo>
                    <a:pt x="285174" y="148193"/>
                    <a:pt x="286113" y="150770"/>
                    <a:pt x="285643" y="153347"/>
                  </a:cubicBezTo>
                  <a:cubicBezTo>
                    <a:pt x="288459" y="156627"/>
                    <a:pt x="289398" y="161547"/>
                    <a:pt x="285174" y="165530"/>
                  </a:cubicBezTo>
                  <a:cubicBezTo>
                    <a:pt x="254899" y="193408"/>
                    <a:pt x="213358" y="214961"/>
                    <a:pt x="172757" y="198328"/>
                  </a:cubicBezTo>
                  <a:cubicBezTo>
                    <a:pt x="115493" y="174666"/>
                    <a:pt x="65738" y="134840"/>
                    <a:pt x="8474" y="110242"/>
                  </a:cubicBezTo>
                  <a:cubicBezTo>
                    <a:pt x="728" y="112584"/>
                    <a:pt x="-3261" y="101339"/>
                    <a:pt x="3310" y="97122"/>
                  </a:cubicBezTo>
                  <a:cubicBezTo>
                    <a:pt x="37341" y="75569"/>
                    <a:pt x="76769" y="61982"/>
                    <a:pt x="113146" y="45114"/>
                  </a:cubicBezTo>
                  <a:cubicBezTo>
                    <a:pt x="142482" y="31526"/>
                    <a:pt x="173226" y="8568"/>
                    <a:pt x="204675" y="1071"/>
                  </a:cubicBez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组合 30" descr="51PPT模板网，幻灯片演示模板及素材免费下载！&#10;51PPT模板网 唯一访问网址：www.51pptmoban.com"/>
          <p:cNvGrpSpPr/>
          <p:nvPr/>
        </p:nvGrpSpPr>
        <p:grpSpPr>
          <a:xfrm>
            <a:off x="5463540" y="410074"/>
            <a:ext cx="1264920" cy="1264920"/>
            <a:chOff x="4144962" y="246062"/>
            <a:chExt cx="854076" cy="854076"/>
          </a:xfrm>
        </p:grpSpPr>
        <p:sp>
          <p:nvSpPr>
            <p:cNvPr id="32" name="椭圆 31"/>
            <p:cNvSpPr/>
            <p:nvPr/>
          </p:nvSpPr>
          <p:spPr>
            <a:xfrm>
              <a:off x="4144962" y="246062"/>
              <a:ext cx="854076" cy="854076"/>
            </a:xfrm>
            <a:prstGeom prst="ellipse">
              <a:avLst/>
            </a:prstGeom>
            <a:solidFill>
              <a:schemeClr val="bg1"/>
            </a:solidFill>
            <a:ln>
              <a:solidFill>
                <a:srgbClr val="AC151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椭圆 32"/>
            <p:cNvSpPr/>
            <p:nvPr/>
          </p:nvSpPr>
          <p:spPr>
            <a:xfrm>
              <a:off x="4281487" y="382587"/>
              <a:ext cx="581026" cy="581026"/>
            </a:xfrm>
            <a:prstGeom prst="ellipse">
              <a:avLst/>
            </a:pr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4" name="组合 33"/>
            <p:cNvGrpSpPr/>
            <p:nvPr/>
          </p:nvGrpSpPr>
          <p:grpSpPr>
            <a:xfrm>
              <a:off x="4403316" y="525966"/>
              <a:ext cx="337367" cy="294268"/>
              <a:chOff x="4675188" y="2882900"/>
              <a:chExt cx="360362" cy="314325"/>
            </a:xfrm>
            <a:solidFill>
              <a:schemeClr val="bg1"/>
            </a:solidFill>
          </p:grpSpPr>
          <p:sp>
            <p:nvSpPr>
              <p:cNvPr id="35"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39" name="矩形: 圆角 38"/>
          <p:cNvSpPr/>
          <p:nvPr/>
        </p:nvSpPr>
        <p:spPr>
          <a:xfrm>
            <a:off x="4100439" y="4321125"/>
            <a:ext cx="3991120" cy="4801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489450" y="4413191"/>
            <a:ext cx="3213100" cy="314325"/>
          </a:xfrm>
          <a:prstGeom prst="rect">
            <a:avLst/>
          </a:prstGeom>
        </p:spPr>
        <p:txBody>
          <a:bodyPr wrap="square" lIns="68580" tIns="34290" rIns="68580" bIns="34290">
            <a:spAutoFit/>
          </a:bodyPr>
          <a:lstStyle/>
          <a:p>
            <a:pPr algn="ctr"/>
            <a:r>
              <a:rPr lang="zh-CN" altLang="en-US" sz="1600" spc="300" dirty="0">
                <a:gradFill>
                  <a:gsLst>
                    <a:gs pos="0">
                      <a:srgbClr val="AC1516"/>
                    </a:gs>
                    <a:gs pos="100000">
                      <a:srgbClr val="FF0000"/>
                    </a:gs>
                  </a:gsLst>
                  <a:lin ang="5400000" scaled="1"/>
                </a:gradFill>
                <a:latin typeface="+mn-ea"/>
                <a:cs typeface="+mn-ea"/>
                <a:sym typeface="+mn-lt"/>
              </a:rPr>
              <a:t>产品研发部</a:t>
            </a:r>
          </a:p>
        </p:txBody>
      </p:sp>
      <p:sp>
        <p:nvSpPr>
          <p:cNvPr id="42" name="文本框 41"/>
          <p:cNvSpPr txBox="1"/>
          <p:nvPr/>
        </p:nvSpPr>
        <p:spPr>
          <a:xfrm>
            <a:off x="3055529" y="3269126"/>
            <a:ext cx="6096000" cy="368300"/>
          </a:xfrm>
          <a:prstGeom prst="rect">
            <a:avLst/>
          </a:prstGeom>
          <a:noFill/>
        </p:spPr>
        <p:txBody>
          <a:bodyPr wrap="square">
            <a:spAutoFit/>
          </a:bodyPr>
          <a:lstStyle/>
          <a:p>
            <a:pPr algn="ctr">
              <a:lnSpc>
                <a:spcPct val="150000"/>
              </a:lnSpc>
            </a:pPr>
            <a:r>
              <a:rPr lang="zh-CN" altLang="en-US" sz="1200">
                <a:solidFill>
                  <a:schemeClr val="bg1"/>
                </a:solidFill>
                <a:uFillTx/>
                <a:latin typeface="Arial" panose="020B0604020202020204" pitchFamily="34" charset="0"/>
                <a:ea typeface="汉仪大黑简" panose="02010600000101010101" charset="-122"/>
                <a:sym typeface="+mn-ea"/>
              </a:rPr>
              <a:t>Keep It Simple，Stupid！</a:t>
            </a:r>
            <a:endParaRPr lang="zh-CN" altLang="en-US" sz="1200" dirty="0">
              <a:solidFill>
                <a:schemeClr val="bg1"/>
              </a:solidFill>
              <a:uFillTx/>
              <a:latin typeface="Arial" panose="020B0604020202020204" pitchFamily="34" charset="0"/>
              <a:ea typeface="汉仪大黑简" panose="02010600000101010101"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695065" y="222885"/>
            <a:ext cx="48025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en-US" altLang="zh-CN" sz="2000" b="1" spc="600" noProof="1">
                <a:solidFill>
                  <a:schemeClr val="bg1"/>
                </a:solidFill>
                <a:latin typeface="+mn-lt"/>
                <a:cs typeface="+mn-ea"/>
                <a:sym typeface="+mn-lt"/>
              </a:rPr>
              <a:t>Layerd Architecture</a:t>
            </a:r>
          </a:p>
        </p:txBody>
      </p:sp>
      <p:sp>
        <p:nvSpPr>
          <p:cNvPr id="2" name="文本框 1">
            <a:extLst>
              <a:ext uri="{FF2B5EF4-FFF2-40B4-BE49-F238E27FC236}">
                <a16:creationId xmlns:a16="http://schemas.microsoft.com/office/drawing/2014/main" id="{A5564AF2-F88F-E9FF-0D86-B4533F7A3F2D}"/>
              </a:ext>
            </a:extLst>
          </p:cNvPr>
          <p:cNvSpPr txBox="1"/>
          <p:nvPr/>
        </p:nvSpPr>
        <p:spPr>
          <a:xfrm>
            <a:off x="2570358" y="1048227"/>
            <a:ext cx="7878335" cy="700576"/>
          </a:xfrm>
          <a:prstGeom prst="rect">
            <a:avLst/>
          </a:prstGeom>
          <a:noFill/>
        </p:spPr>
        <p:txBody>
          <a:bodyPr wrap="square">
            <a:spAutoFit/>
          </a:bodyPr>
          <a:lstStyle/>
          <a:p>
            <a:pPr>
              <a:lnSpc>
                <a:spcPct val="150000"/>
              </a:lnSpc>
            </a:pPr>
            <a:r>
              <a:rPr lang="en-US" altLang="zh-CN" sz="1400" dirty="0" err="1">
                <a:solidFill>
                  <a:schemeClr val="tx1">
                    <a:lumMod val="65000"/>
                    <a:lumOff val="35000"/>
                  </a:schemeClr>
                </a:solidFill>
                <a:sym typeface="+mn-ea"/>
              </a:rPr>
              <a:t>DDD</a:t>
            </a:r>
            <a:r>
              <a:rPr lang="zh-CN" altLang="en-US" sz="1400" dirty="0">
                <a:solidFill>
                  <a:schemeClr val="tx1">
                    <a:lumMod val="65000"/>
                    <a:lumOff val="35000"/>
                  </a:schemeClr>
                </a:solidFill>
                <a:sym typeface="+mn-ea"/>
              </a:rPr>
              <a:t>中的分层分层架构（</a:t>
            </a:r>
            <a:r>
              <a:rPr lang="en-US" altLang="zh-CN" sz="1400" dirty="0" err="1">
                <a:solidFill>
                  <a:schemeClr val="tx1">
                    <a:lumMod val="65000"/>
                    <a:lumOff val="35000"/>
                  </a:schemeClr>
                </a:solidFill>
                <a:sym typeface="+mn-ea"/>
              </a:rPr>
              <a:t>Layerd</a:t>
            </a:r>
            <a:r>
              <a:rPr lang="en-US" altLang="zh-CN" sz="1400" dirty="0">
                <a:solidFill>
                  <a:schemeClr val="tx1">
                    <a:lumMod val="65000"/>
                    <a:lumOff val="35000"/>
                  </a:schemeClr>
                </a:solidFill>
                <a:sym typeface="+mn-ea"/>
              </a:rPr>
              <a:t> Architecture</a:t>
            </a:r>
            <a:r>
              <a:rPr lang="zh-CN" altLang="en-US" sz="1400" dirty="0">
                <a:solidFill>
                  <a:schemeClr val="tx1">
                    <a:lumMod val="65000"/>
                    <a:lumOff val="35000"/>
                  </a:schemeClr>
                </a:solidFill>
                <a:sym typeface="+mn-ea"/>
              </a:rPr>
              <a:t>）</a:t>
            </a:r>
            <a:endParaRPr lang="en-US" sz="1400" dirty="0">
              <a:solidFill>
                <a:schemeClr val="tx1">
                  <a:lumMod val="65000"/>
                  <a:lumOff val="35000"/>
                </a:schemeClr>
              </a:solidFill>
              <a:sym typeface="+mn-ea"/>
            </a:endParaRPr>
          </a:p>
          <a:p>
            <a:pPr>
              <a:lnSpc>
                <a:spcPct val="150000"/>
              </a:lnSpc>
            </a:pPr>
            <a:r>
              <a:rPr lang="zh-CN" altLang="en-US" sz="1400" b="1" dirty="0">
                <a:solidFill>
                  <a:schemeClr val="tx1">
                    <a:lumMod val="65000"/>
                    <a:lumOff val="35000"/>
                  </a:schemeClr>
                </a:solidFill>
                <a:sym typeface="+mn-ea"/>
              </a:rPr>
              <a:t>核心</a:t>
            </a:r>
            <a:r>
              <a:rPr lang="zh-CN" altLang="en-US" sz="1400" dirty="0">
                <a:solidFill>
                  <a:schemeClr val="tx1">
                    <a:lumMod val="65000"/>
                    <a:lumOff val="35000"/>
                  </a:schemeClr>
                </a:solidFill>
                <a:sym typeface="+mn-ea"/>
              </a:rPr>
              <a:t>是</a:t>
            </a:r>
            <a:r>
              <a:rPr lang="zh-CN" altLang="en-US" sz="1400" dirty="0">
                <a:solidFill>
                  <a:schemeClr val="tx1">
                    <a:lumMod val="65000"/>
                    <a:lumOff val="35000"/>
                  </a:schemeClr>
                </a:solidFill>
              </a:rPr>
              <a:t>将</a:t>
            </a:r>
            <a:r>
              <a:rPr lang="zh-CN" altLang="en-US" sz="1400" b="1" dirty="0">
                <a:solidFill>
                  <a:schemeClr val="tx1">
                    <a:lumMod val="65000"/>
                    <a:lumOff val="35000"/>
                  </a:schemeClr>
                </a:solidFill>
              </a:rPr>
              <a:t>领域层分离出来，使其可以独立演进并设计保持一致</a:t>
            </a:r>
            <a:endParaRPr sz="1400" b="1" dirty="0">
              <a:solidFill>
                <a:schemeClr val="tx1">
                  <a:lumMod val="65000"/>
                  <a:lumOff val="35000"/>
                </a:schemeClr>
              </a:solidFill>
            </a:endParaRPr>
          </a:p>
        </p:txBody>
      </p:sp>
      <p:pic>
        <p:nvPicPr>
          <p:cNvPr id="1026" name="Picture 2">
            <a:extLst>
              <a:ext uri="{FF2B5EF4-FFF2-40B4-BE49-F238E27FC236}">
                <a16:creationId xmlns:a16="http://schemas.microsoft.com/office/drawing/2014/main" id="{C5E141CA-856C-6590-C8D9-E826D8E47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16" y="2241395"/>
            <a:ext cx="4002474" cy="400247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图示&#10;&#10;描述已自动生成">
            <a:extLst>
              <a:ext uri="{FF2B5EF4-FFF2-40B4-BE49-F238E27FC236}">
                <a16:creationId xmlns:a16="http://schemas.microsoft.com/office/drawing/2014/main" id="{60828CF9-A093-9139-DACF-DD17F13BE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514" y="2628144"/>
            <a:ext cx="5962650" cy="3228975"/>
          </a:xfrm>
          <a:prstGeom prst="rect">
            <a:avLst/>
          </a:prstGeom>
        </p:spPr>
      </p:pic>
      <p:sp>
        <p:nvSpPr>
          <p:cNvPr id="5" name="箭头: 右 4">
            <a:extLst>
              <a:ext uri="{FF2B5EF4-FFF2-40B4-BE49-F238E27FC236}">
                <a16:creationId xmlns:a16="http://schemas.microsoft.com/office/drawing/2014/main" id="{48343409-75DE-9079-BFC1-96E28A35384F}"/>
              </a:ext>
            </a:extLst>
          </p:cNvPr>
          <p:cNvSpPr/>
          <p:nvPr/>
        </p:nvSpPr>
        <p:spPr>
          <a:xfrm>
            <a:off x="4923263" y="4014439"/>
            <a:ext cx="591015" cy="172844"/>
          </a:xfrm>
          <a:prstGeom prst="rightArrow">
            <a:avLst/>
          </a:prstGeom>
          <a:solidFill>
            <a:srgbClr val="CA2C3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rtlCol="0" anchor="ctr" anchorCtr="0">
            <a:noAutofit/>
          </a:bodyPr>
          <a:lstStyle/>
          <a:p>
            <a:pPr algn="ctr" defTabSz="1362710">
              <a:lnSpc>
                <a:spcPct val="90000"/>
              </a:lnSpc>
              <a:spcBef>
                <a:spcPct val="0"/>
              </a:spcBef>
              <a:spcAft>
                <a:spcPct val="35000"/>
              </a:spcAft>
            </a:pPr>
            <a:endParaRPr lang="zh-CN" altLang="en-US" sz="3100">
              <a:cs typeface="+mn-ea"/>
              <a:sym typeface="+mn-lt"/>
            </a:endParaRPr>
          </a:p>
        </p:txBody>
      </p:sp>
    </p:spTree>
    <p:extLst>
      <p:ext uri="{BB962C8B-B14F-4D97-AF65-F5344CB8AC3E}">
        <p14:creationId xmlns:p14="http://schemas.microsoft.com/office/powerpoint/2010/main" val="3808449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a:extLst>
              <a:ext uri="{FF2B5EF4-FFF2-40B4-BE49-F238E27FC236}">
                <a16:creationId xmlns:a16="http://schemas.microsoft.com/office/drawing/2014/main" id="{A6072776-B321-3A3D-9806-44CE36841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271" y="0"/>
            <a:ext cx="8045458" cy="6858000"/>
          </a:xfrm>
          <a:prstGeom prst="rect">
            <a:avLst/>
          </a:prstGeom>
        </p:spPr>
      </p:pic>
    </p:spTree>
    <p:extLst>
      <p:ext uri="{BB962C8B-B14F-4D97-AF65-F5344CB8AC3E}">
        <p14:creationId xmlns:p14="http://schemas.microsoft.com/office/powerpoint/2010/main" val="4289666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示&#10;&#10;描述已自动生成">
            <a:extLst>
              <a:ext uri="{FF2B5EF4-FFF2-40B4-BE49-F238E27FC236}">
                <a16:creationId xmlns:a16="http://schemas.microsoft.com/office/drawing/2014/main" id="{8A3C2E0B-73CC-D55B-98D6-3A31FEF1B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04" y="0"/>
            <a:ext cx="10603592" cy="6858000"/>
          </a:xfrm>
          <a:prstGeom prst="rect">
            <a:avLst/>
          </a:prstGeom>
        </p:spPr>
      </p:pic>
    </p:spTree>
    <p:extLst>
      <p:ext uri="{BB962C8B-B14F-4D97-AF65-F5344CB8AC3E}">
        <p14:creationId xmlns:p14="http://schemas.microsoft.com/office/powerpoint/2010/main" val="272654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29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300" noProof="1">
                  <a:gradFill>
                    <a:gsLst>
                      <a:gs pos="0">
                        <a:srgbClr val="FF0000"/>
                      </a:gs>
                      <a:gs pos="100000">
                        <a:srgbClr val="AC1516"/>
                      </a:gs>
                    </a:gsLst>
                    <a:lin ang="5400000" scaled="1"/>
                  </a:gradFill>
                  <a:latin typeface="+mn-lt"/>
                  <a:cs typeface="+mn-ea"/>
                  <a:sym typeface="+mn-lt"/>
                </a:rPr>
                <a:t>思路方法</a:t>
              </a:r>
              <a:endParaRPr lang="en-US" altLang="zh-CN" sz="2000" b="1" spc="3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188366" y="2898293"/>
              <a:ext cx="723587"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02</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3048001" y="4188726"/>
            <a:ext cx="6096000" cy="830356"/>
          </a:xfrm>
          <a:prstGeom prst="rect">
            <a:avLst/>
          </a:prstGeom>
          <a:noFill/>
        </p:spPr>
        <p:txBody>
          <a:bodyPr wrap="square">
            <a:spAutoFit/>
          </a:bodyPr>
          <a:lstStyle/>
          <a:p>
            <a:pPr algn="ctr">
              <a:lnSpc>
                <a:spcPct val="150000"/>
              </a:lnSpc>
            </a:pPr>
            <a:r>
              <a:rPr lang="zh-CN" altLang="en-US" sz="1100" dirty="0">
                <a:solidFill>
                  <a:schemeClr val="bg1"/>
                </a:solidFill>
              </a:rPr>
              <a:t>此处添加详细文本描述，建议与标题相关并符合整体语言风格，语言描述尽量简洁生动。尽量将每页幻灯片的字数控制在200字以内，据统计每页幻灯片的最好控制在5分钟之内。此处添加详细文本描述，建议与标题相关并符合整体语言风格，语言描述尽量简洁生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思路方法</a:t>
            </a:r>
            <a:endParaRPr lang="en-US" altLang="zh-CN" sz="2000" b="1" spc="600" noProof="1">
              <a:solidFill>
                <a:schemeClr val="bg1"/>
              </a:solidFill>
              <a:latin typeface="+mn-lt"/>
              <a:cs typeface="+mn-ea"/>
              <a:sym typeface="+mn-lt"/>
            </a:endParaRPr>
          </a:p>
        </p:txBody>
      </p:sp>
      <p:sp>
        <p:nvSpPr>
          <p:cNvPr id="3" name="菱形 2"/>
          <p:cNvSpPr/>
          <p:nvPr/>
        </p:nvSpPr>
        <p:spPr>
          <a:xfrm>
            <a:off x="4629150" y="2207269"/>
            <a:ext cx="1428750" cy="1428750"/>
          </a:xfrm>
          <a:prstGeom prst="diamond">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 name="Shape 2525"/>
          <p:cNvSpPr/>
          <p:nvPr/>
        </p:nvSpPr>
        <p:spPr>
          <a:xfrm>
            <a:off x="5147423" y="2725542"/>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菱形 5"/>
          <p:cNvSpPr/>
          <p:nvPr/>
        </p:nvSpPr>
        <p:spPr>
          <a:xfrm>
            <a:off x="4629150" y="3740794"/>
            <a:ext cx="1428750" cy="1428750"/>
          </a:xfrm>
          <a:prstGeom prst="diamond">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Shape 2591"/>
          <p:cNvSpPr/>
          <p:nvPr/>
        </p:nvSpPr>
        <p:spPr>
          <a:xfrm>
            <a:off x="5147423" y="4259067"/>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9045" tIns="19045" rIns="19045" bIns="19045" anchor="ctr"/>
          <a:lstStyle/>
          <a:p>
            <a:pPr defTabSz="228600"/>
            <a:endParaRPr sz="1500">
              <a:solidFill>
                <a:srgbClr val="FFFFFF"/>
              </a:solidFill>
              <a:effectLst>
                <a:outerShdw blurRad="38100" dist="12700" dir="5400000" rotWithShape="0">
                  <a:srgbClr val="000000">
                    <a:alpha val="50000"/>
                  </a:srgbClr>
                </a:outerShdw>
              </a:effectLst>
              <a:latin typeface="Gill Sans"/>
              <a:cs typeface="+mn-ea"/>
              <a:sym typeface="+mn-lt"/>
            </a:endParaRPr>
          </a:p>
        </p:txBody>
      </p:sp>
      <p:sp>
        <p:nvSpPr>
          <p:cNvPr id="9" name="菱形 8"/>
          <p:cNvSpPr/>
          <p:nvPr/>
        </p:nvSpPr>
        <p:spPr>
          <a:xfrm>
            <a:off x="6162675" y="3740794"/>
            <a:ext cx="1428750" cy="1428750"/>
          </a:xfrm>
          <a:prstGeom prst="diamond">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Shape 2633"/>
          <p:cNvSpPr/>
          <p:nvPr/>
        </p:nvSpPr>
        <p:spPr>
          <a:xfrm>
            <a:off x="6680948" y="4259067"/>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12" name="菱形 11"/>
          <p:cNvSpPr/>
          <p:nvPr/>
        </p:nvSpPr>
        <p:spPr>
          <a:xfrm>
            <a:off x="6162675" y="2207269"/>
            <a:ext cx="1428750" cy="1428750"/>
          </a:xfrm>
          <a:prstGeom prst="diamond">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3" name="Shape 2579"/>
          <p:cNvSpPr/>
          <p:nvPr/>
        </p:nvSpPr>
        <p:spPr>
          <a:xfrm>
            <a:off x="6675063" y="2725542"/>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45" tIns="19045" rIns="19045" bIns="19045" anchor="ctr"/>
          <a:lstStyle/>
          <a:p>
            <a:pPr defTabSz="228600"/>
            <a:endParaRPr sz="1500">
              <a:solidFill>
                <a:srgbClr val="FFFFFF"/>
              </a:solidFill>
              <a:effectLst>
                <a:outerShdw blurRad="38100" dist="12700" dir="5400000" rotWithShape="0">
                  <a:srgbClr val="000000">
                    <a:alpha val="50000"/>
                  </a:srgbClr>
                </a:outerShdw>
              </a:effectLst>
              <a:latin typeface="Gill Sans"/>
              <a:cs typeface="+mn-ea"/>
              <a:sym typeface="+mn-lt"/>
            </a:endParaRPr>
          </a:p>
        </p:txBody>
      </p:sp>
      <p:grpSp>
        <p:nvGrpSpPr>
          <p:cNvPr id="15" name="组合 14"/>
          <p:cNvGrpSpPr/>
          <p:nvPr/>
        </p:nvGrpSpPr>
        <p:grpSpPr>
          <a:xfrm>
            <a:off x="7740933" y="2544478"/>
            <a:ext cx="3431893" cy="754331"/>
            <a:chOff x="436522" y="1886576"/>
            <a:chExt cx="3431893" cy="754331"/>
          </a:xfrm>
        </p:grpSpPr>
        <p:sp>
          <p:nvSpPr>
            <p:cNvPr id="16" name="文本框 15"/>
            <p:cNvSpPr txBox="1"/>
            <p:nvPr/>
          </p:nvSpPr>
          <p:spPr>
            <a:xfrm>
              <a:off x="444501" y="2152504"/>
              <a:ext cx="3423914" cy="488403"/>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 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 oban.com</a:t>
              </a:r>
            </a:p>
          </p:txBody>
        </p:sp>
        <p:sp>
          <p:nvSpPr>
            <p:cNvPr id="17" name="文本框 16"/>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8" name="组合 17"/>
          <p:cNvGrpSpPr/>
          <p:nvPr/>
        </p:nvGrpSpPr>
        <p:grpSpPr>
          <a:xfrm>
            <a:off x="1019175" y="2544478"/>
            <a:ext cx="3423914" cy="754331"/>
            <a:chOff x="709301" y="1886576"/>
            <a:chExt cx="3423914" cy="754331"/>
          </a:xfrm>
        </p:grpSpPr>
        <p:sp>
          <p:nvSpPr>
            <p:cNvPr id="19" name="文本框 18"/>
            <p:cNvSpPr txBox="1"/>
            <p:nvPr/>
          </p:nvSpPr>
          <p:spPr>
            <a:xfrm>
              <a:off x="709301" y="2152504"/>
              <a:ext cx="3423914"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0" name="文本框 19"/>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8" name="组合 27"/>
          <p:cNvGrpSpPr/>
          <p:nvPr/>
        </p:nvGrpSpPr>
        <p:grpSpPr>
          <a:xfrm>
            <a:off x="7740933" y="4154292"/>
            <a:ext cx="3431893" cy="754331"/>
            <a:chOff x="436522" y="1886576"/>
            <a:chExt cx="3431893" cy="754331"/>
          </a:xfrm>
        </p:grpSpPr>
        <p:sp>
          <p:nvSpPr>
            <p:cNvPr id="29" name="文本框 28"/>
            <p:cNvSpPr txBox="1"/>
            <p:nvPr/>
          </p:nvSpPr>
          <p:spPr>
            <a:xfrm>
              <a:off x="444501" y="2152504"/>
              <a:ext cx="3423914"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0" name="文本框 29"/>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1" name="组合 30"/>
          <p:cNvGrpSpPr/>
          <p:nvPr/>
        </p:nvGrpSpPr>
        <p:grpSpPr>
          <a:xfrm>
            <a:off x="1019175" y="4154292"/>
            <a:ext cx="3423914" cy="754331"/>
            <a:chOff x="709301" y="1886576"/>
            <a:chExt cx="3423914" cy="754331"/>
          </a:xfrm>
        </p:grpSpPr>
        <p:sp>
          <p:nvSpPr>
            <p:cNvPr id="32" name="文本框 31"/>
            <p:cNvSpPr txBox="1"/>
            <p:nvPr/>
          </p:nvSpPr>
          <p:spPr>
            <a:xfrm>
              <a:off x="709301" y="2152504"/>
              <a:ext cx="3423914"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3" name="文本框 32"/>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思路方法</a:t>
            </a:r>
            <a:endParaRPr lang="en-US" altLang="zh-CN" sz="2000" b="1" spc="600" noProof="1">
              <a:solidFill>
                <a:schemeClr val="bg1"/>
              </a:solidFill>
              <a:latin typeface="+mn-lt"/>
              <a:cs typeface="+mn-ea"/>
              <a:sym typeface="+mn-lt"/>
            </a:endParaRPr>
          </a:p>
        </p:txBody>
      </p:sp>
      <p:sp>
        <p:nvSpPr>
          <p:cNvPr id="4" name="矩形 3"/>
          <p:cNvSpPr/>
          <p:nvPr/>
        </p:nvSpPr>
        <p:spPr>
          <a:xfrm>
            <a:off x="0" y="4295636"/>
            <a:ext cx="12192000" cy="25623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ym typeface="+mn-lt"/>
            </a:endParaRPr>
          </a:p>
        </p:txBody>
      </p:sp>
      <p:cxnSp>
        <p:nvCxnSpPr>
          <p:cNvPr id="5" name="直接连接符 4"/>
          <p:cNvCxnSpPr/>
          <p:nvPr/>
        </p:nvCxnSpPr>
        <p:spPr>
          <a:xfrm>
            <a:off x="-76200" y="4295636"/>
            <a:ext cx="122682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6" name="组合 5"/>
          <p:cNvGrpSpPr/>
          <p:nvPr/>
        </p:nvGrpSpPr>
        <p:grpSpPr>
          <a:xfrm>
            <a:off x="6013470" y="4213847"/>
            <a:ext cx="165065" cy="165065"/>
            <a:chOff x="4461164" y="3012970"/>
            <a:chExt cx="165065" cy="165065"/>
          </a:xfrm>
        </p:grpSpPr>
        <p:sp>
          <p:nvSpPr>
            <p:cNvPr id="7" name="椭圆 6"/>
            <p:cNvSpPr/>
            <p:nvPr/>
          </p:nvSpPr>
          <p:spPr>
            <a:xfrm>
              <a:off x="4461164" y="3012970"/>
              <a:ext cx="165065" cy="165065"/>
            </a:xfrm>
            <a:prstGeom prst="ellipse">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9765282" y="4209236"/>
            <a:ext cx="165065" cy="165065"/>
            <a:chOff x="4461164" y="3012970"/>
            <a:chExt cx="165065" cy="165065"/>
          </a:xfrm>
        </p:grpSpPr>
        <p:sp>
          <p:nvSpPr>
            <p:cNvPr id="10" name="椭圆 9"/>
            <p:cNvSpPr/>
            <p:nvPr/>
          </p:nvSpPr>
          <p:spPr>
            <a:xfrm>
              <a:off x="4461164" y="3012970"/>
              <a:ext cx="165065" cy="1650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492896" y="3044702"/>
              <a:ext cx="101599" cy="10159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2405082" y="4209236"/>
            <a:ext cx="165065" cy="165065"/>
            <a:chOff x="4461164" y="3012970"/>
            <a:chExt cx="165065" cy="165065"/>
          </a:xfrm>
        </p:grpSpPr>
        <p:sp>
          <p:nvSpPr>
            <p:cNvPr id="13" name="椭圆 12"/>
            <p:cNvSpPr/>
            <p:nvPr/>
          </p:nvSpPr>
          <p:spPr>
            <a:xfrm>
              <a:off x="4461164" y="3012970"/>
              <a:ext cx="165065" cy="165065"/>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5" name="图片占位符 2"/>
          <p:cNvPicPr>
            <a:picLocks noChangeAspect="1"/>
          </p:cNvPicPr>
          <p:nvPr/>
        </p:nvPicPr>
        <p:blipFill>
          <a:blip r:embed="rId3" cstate="screen"/>
          <a:srcRect/>
          <a:stretch>
            <a:fillRect/>
          </a:stretch>
        </p:blipFill>
        <p:spPr>
          <a:xfrm>
            <a:off x="5037138" y="1702868"/>
            <a:ext cx="2114550" cy="2112963"/>
          </a:xfrm>
          <a:prstGeom prst="ellipse">
            <a:avLst/>
          </a:prstGeom>
        </p:spPr>
      </p:pic>
      <p:pic>
        <p:nvPicPr>
          <p:cNvPr id="16" name="图片占位符 5" descr="51PPT模板网，幻灯片演示模板及素材免费下载！&#10;51PPT模板网 唯一访问网址：www.51pptmoban.com"/>
          <p:cNvPicPr>
            <a:picLocks noChangeAspect="1"/>
          </p:cNvPicPr>
          <p:nvPr/>
        </p:nvPicPr>
        <p:blipFill>
          <a:blip r:embed="rId4" cstate="screen"/>
          <a:srcRect/>
          <a:stretch>
            <a:fillRect/>
          </a:stretch>
        </p:blipFill>
        <p:spPr>
          <a:xfrm>
            <a:off x="8798220" y="1702868"/>
            <a:ext cx="2114550" cy="2112963"/>
          </a:xfrm>
          <a:prstGeom prst="ellipse">
            <a:avLst/>
          </a:prstGeom>
        </p:spPr>
      </p:pic>
      <p:pic>
        <p:nvPicPr>
          <p:cNvPr id="17" name="图片占位符 18"/>
          <p:cNvPicPr>
            <a:picLocks noChangeAspect="1"/>
          </p:cNvPicPr>
          <p:nvPr/>
        </p:nvPicPr>
        <p:blipFill>
          <a:blip r:embed="rId5" cstate="screen"/>
          <a:srcRect/>
          <a:stretch>
            <a:fillRect/>
          </a:stretch>
        </p:blipFill>
        <p:spPr>
          <a:xfrm>
            <a:off x="1461307" y="1702868"/>
            <a:ext cx="2114550" cy="2112963"/>
          </a:xfrm>
          <a:prstGeom prst="ellipse">
            <a:avLst/>
          </a:prstGeom>
        </p:spPr>
      </p:pic>
      <p:grpSp>
        <p:nvGrpSpPr>
          <p:cNvPr id="25" name="组合 24"/>
          <p:cNvGrpSpPr/>
          <p:nvPr/>
        </p:nvGrpSpPr>
        <p:grpSpPr>
          <a:xfrm>
            <a:off x="1835433" y="4693401"/>
            <a:ext cx="2019301" cy="962081"/>
            <a:chOff x="436522" y="1886576"/>
            <a:chExt cx="2019301" cy="962081"/>
          </a:xfrm>
        </p:grpSpPr>
        <p:sp>
          <p:nvSpPr>
            <p:cNvPr id="26" name="文本框 25"/>
            <p:cNvSpPr txBox="1"/>
            <p:nvPr/>
          </p:nvSpPr>
          <p:spPr>
            <a:xfrm>
              <a:off x="444501" y="2152504"/>
              <a:ext cx="2011322" cy="696153"/>
            </a:xfrm>
            <a:prstGeom prst="rect">
              <a:avLst/>
            </a:prstGeom>
            <a:noFill/>
          </p:spPr>
          <p:txBody>
            <a:bodyPr wrap="square">
              <a:spAutoFit/>
            </a:bodyPr>
            <a:lstStyle/>
            <a:p>
              <a:pPr rtl="0">
                <a:lnSpc>
                  <a:spcPct val="150000"/>
                </a:lnSpc>
              </a:pPr>
              <a:r>
                <a:rPr lang="zh-CN" altLang="en-US"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7" name="文本框 26"/>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bg1"/>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8" name="组合 27"/>
          <p:cNvGrpSpPr/>
          <p:nvPr/>
        </p:nvGrpSpPr>
        <p:grpSpPr>
          <a:xfrm>
            <a:off x="5464458" y="4693401"/>
            <a:ext cx="2019301" cy="1166174"/>
            <a:chOff x="436522" y="1886576"/>
            <a:chExt cx="2019301" cy="1166174"/>
          </a:xfrm>
        </p:grpSpPr>
        <p:sp>
          <p:nvSpPr>
            <p:cNvPr id="29" name="文本框 28"/>
            <p:cNvSpPr txBox="1"/>
            <p:nvPr/>
          </p:nvSpPr>
          <p:spPr>
            <a:xfrm>
              <a:off x="444501" y="2152504"/>
              <a:ext cx="2011322" cy="900246"/>
            </a:xfrm>
            <a:prstGeom prst="rect">
              <a:avLst/>
            </a:prstGeom>
            <a:noFill/>
          </p:spPr>
          <p:txBody>
            <a:bodyPr wrap="square">
              <a:spAutoFit/>
            </a:bodyPr>
            <a:lstStyle/>
            <a:p>
              <a:pPr rtl="0">
                <a:lnSpc>
                  <a:spcPct val="150000"/>
                </a:lnSpc>
              </a:pP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 片演示模板及素材免费下载！</a:t>
              </a:r>
            </a:p>
            <a:p>
              <a:pPr rtl="0">
                <a:lnSpc>
                  <a:spcPct val="150000"/>
                </a:lnSpc>
              </a:pP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唯一访问网址：</a:t>
              </a: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www.51pptmo ban.com</a:t>
              </a:r>
            </a:p>
          </p:txBody>
        </p:sp>
        <p:sp>
          <p:nvSpPr>
            <p:cNvPr id="30" name="文本框 29"/>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bg1"/>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1" name="组合 30"/>
          <p:cNvGrpSpPr/>
          <p:nvPr/>
        </p:nvGrpSpPr>
        <p:grpSpPr>
          <a:xfrm>
            <a:off x="9264933" y="4693401"/>
            <a:ext cx="2019301" cy="962081"/>
            <a:chOff x="436522" y="1886576"/>
            <a:chExt cx="2019301" cy="962081"/>
          </a:xfrm>
        </p:grpSpPr>
        <p:sp>
          <p:nvSpPr>
            <p:cNvPr id="32" name="文本框 31"/>
            <p:cNvSpPr txBox="1"/>
            <p:nvPr/>
          </p:nvSpPr>
          <p:spPr>
            <a:xfrm>
              <a:off x="444501" y="2152504"/>
              <a:ext cx="2011322" cy="696153"/>
            </a:xfrm>
            <a:prstGeom prst="rect">
              <a:avLst/>
            </a:prstGeom>
            <a:noFill/>
          </p:spPr>
          <p:txBody>
            <a:bodyPr wrap="square">
              <a:spAutoFit/>
            </a:bodyPr>
            <a:lstStyle/>
            <a:p>
              <a:pPr rtl="0">
                <a:lnSpc>
                  <a:spcPct val="150000"/>
                </a:lnSpc>
              </a:pPr>
              <a:r>
                <a:rPr lang="zh-CN" altLang="en-US"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3" name="文本框 32"/>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bg1"/>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思路方法</a:t>
            </a:r>
            <a:endParaRPr lang="en-US" altLang="zh-CN" sz="2000" b="1" spc="600" noProof="1">
              <a:solidFill>
                <a:schemeClr val="bg1"/>
              </a:solidFill>
              <a:latin typeface="+mn-lt"/>
              <a:cs typeface="+mn-ea"/>
              <a:sym typeface="+mn-lt"/>
            </a:endParaRPr>
          </a:p>
        </p:txBody>
      </p:sp>
      <p:grpSp>
        <p:nvGrpSpPr>
          <p:cNvPr id="2" name="Group 11"/>
          <p:cNvGrpSpPr/>
          <p:nvPr/>
        </p:nvGrpSpPr>
        <p:grpSpPr>
          <a:xfrm>
            <a:off x="5739175" y="5386650"/>
            <a:ext cx="657770" cy="836894"/>
            <a:chOff x="4396469" y="3577169"/>
            <a:chExt cx="657770" cy="836894"/>
          </a:xfrm>
        </p:grpSpPr>
        <p:sp>
          <p:nvSpPr>
            <p:cNvPr id="3" name="Isosceles Triangle 12"/>
            <p:cNvSpPr/>
            <p:nvPr/>
          </p:nvSpPr>
          <p:spPr>
            <a:xfrm flipV="1">
              <a:off x="4396469" y="3577169"/>
              <a:ext cx="657770" cy="836894"/>
            </a:xfrm>
            <a:prstGeom prst="triangle">
              <a:avLst/>
            </a:prstGeom>
            <a:solidFill>
              <a:srgbClr val="D3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Isosceles Triangle 13"/>
            <p:cNvSpPr/>
            <p:nvPr/>
          </p:nvSpPr>
          <p:spPr>
            <a:xfrm flipV="1">
              <a:off x="4592739" y="4076605"/>
              <a:ext cx="265230" cy="337457"/>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 name="Rectangle 14"/>
          <p:cNvSpPr/>
          <p:nvPr/>
        </p:nvSpPr>
        <p:spPr>
          <a:xfrm>
            <a:off x="5739175" y="1623151"/>
            <a:ext cx="657770" cy="37634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Diamond 15"/>
          <p:cNvSpPr/>
          <p:nvPr/>
        </p:nvSpPr>
        <p:spPr>
          <a:xfrm>
            <a:off x="5745700" y="1623151"/>
            <a:ext cx="1302489" cy="1302489"/>
          </a:xfrm>
          <a:prstGeom prst="diamond">
            <a:avLst/>
          </a:prstGeom>
          <a:solidFill>
            <a:srgbClr val="CA2C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cs typeface="+mn-ea"/>
                <a:sym typeface="+mn-lt"/>
              </a:rPr>
              <a:t>1</a:t>
            </a:r>
          </a:p>
        </p:txBody>
      </p:sp>
      <p:sp>
        <p:nvSpPr>
          <p:cNvPr id="7" name="Diamond 16"/>
          <p:cNvSpPr/>
          <p:nvPr/>
        </p:nvSpPr>
        <p:spPr>
          <a:xfrm>
            <a:off x="5084668" y="2295662"/>
            <a:ext cx="1302489" cy="1302489"/>
          </a:xfrm>
          <a:prstGeom prst="diamond">
            <a:avLst/>
          </a:prstGeom>
          <a:solidFill>
            <a:srgbClr val="9300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cs typeface="+mn-ea"/>
                <a:sym typeface="+mn-lt"/>
              </a:rPr>
              <a:t>2</a:t>
            </a:r>
          </a:p>
        </p:txBody>
      </p:sp>
      <p:sp>
        <p:nvSpPr>
          <p:cNvPr id="8" name="Diamond 17"/>
          <p:cNvSpPr/>
          <p:nvPr/>
        </p:nvSpPr>
        <p:spPr>
          <a:xfrm>
            <a:off x="5745700" y="2968172"/>
            <a:ext cx="1302489" cy="1302489"/>
          </a:xfrm>
          <a:prstGeom prst="diamond">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cs typeface="+mn-ea"/>
                <a:sym typeface="+mn-lt"/>
              </a:rPr>
              <a:t>3</a:t>
            </a:r>
          </a:p>
        </p:txBody>
      </p:sp>
      <p:sp>
        <p:nvSpPr>
          <p:cNvPr id="9" name="Diamond 18"/>
          <p:cNvSpPr/>
          <p:nvPr/>
        </p:nvSpPr>
        <p:spPr>
          <a:xfrm>
            <a:off x="5084667" y="3640683"/>
            <a:ext cx="1302489" cy="1302489"/>
          </a:xfrm>
          <a:prstGeom prst="diamond">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cs typeface="+mn-ea"/>
                <a:sym typeface="+mn-lt"/>
              </a:rPr>
              <a:t>4</a:t>
            </a:r>
          </a:p>
        </p:txBody>
      </p:sp>
      <p:grpSp>
        <p:nvGrpSpPr>
          <p:cNvPr id="10" name="组合 9"/>
          <p:cNvGrpSpPr/>
          <p:nvPr/>
        </p:nvGrpSpPr>
        <p:grpSpPr>
          <a:xfrm>
            <a:off x="7213601" y="1877233"/>
            <a:ext cx="3431893" cy="754331"/>
            <a:chOff x="436522" y="1886576"/>
            <a:chExt cx="3431893" cy="754331"/>
          </a:xfrm>
        </p:grpSpPr>
        <p:sp>
          <p:nvSpPr>
            <p:cNvPr id="11" name="文本框 10"/>
            <p:cNvSpPr txBox="1"/>
            <p:nvPr/>
          </p:nvSpPr>
          <p:spPr>
            <a:xfrm>
              <a:off x="444501" y="2152504"/>
              <a:ext cx="3423914"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12" name="文本框 11"/>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3" name="组合 12"/>
          <p:cNvGrpSpPr/>
          <p:nvPr/>
        </p:nvGrpSpPr>
        <p:grpSpPr>
          <a:xfrm>
            <a:off x="1546506" y="2569740"/>
            <a:ext cx="3423914" cy="754331"/>
            <a:chOff x="709301" y="1886576"/>
            <a:chExt cx="3423914" cy="754331"/>
          </a:xfrm>
        </p:grpSpPr>
        <p:sp>
          <p:nvSpPr>
            <p:cNvPr id="14" name="文本框 13"/>
            <p:cNvSpPr txBox="1"/>
            <p:nvPr/>
          </p:nvSpPr>
          <p:spPr>
            <a:xfrm>
              <a:off x="709301" y="2152504"/>
              <a:ext cx="3423914"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15" name="文本框 14"/>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6" name="组合 15"/>
          <p:cNvGrpSpPr/>
          <p:nvPr/>
        </p:nvGrpSpPr>
        <p:grpSpPr>
          <a:xfrm>
            <a:off x="7213601" y="3263517"/>
            <a:ext cx="3431893" cy="754331"/>
            <a:chOff x="436522" y="1886576"/>
            <a:chExt cx="3431893" cy="754331"/>
          </a:xfrm>
        </p:grpSpPr>
        <p:sp>
          <p:nvSpPr>
            <p:cNvPr id="17" name="文本框 16"/>
            <p:cNvSpPr txBox="1"/>
            <p:nvPr/>
          </p:nvSpPr>
          <p:spPr>
            <a:xfrm>
              <a:off x="444501" y="2152504"/>
              <a:ext cx="3423914" cy="488403"/>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 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 ptmoban.com</a:t>
              </a:r>
            </a:p>
          </p:txBody>
        </p:sp>
        <p:sp>
          <p:nvSpPr>
            <p:cNvPr id="18" name="文本框 17"/>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9" name="组合 18"/>
          <p:cNvGrpSpPr/>
          <p:nvPr/>
        </p:nvGrpSpPr>
        <p:grpSpPr>
          <a:xfrm>
            <a:off x="1546506" y="3914761"/>
            <a:ext cx="3423914" cy="754331"/>
            <a:chOff x="709301" y="1886576"/>
            <a:chExt cx="3423914" cy="754331"/>
          </a:xfrm>
        </p:grpSpPr>
        <p:sp>
          <p:nvSpPr>
            <p:cNvPr id="20" name="文本框 19"/>
            <p:cNvSpPr txBox="1"/>
            <p:nvPr/>
          </p:nvSpPr>
          <p:spPr>
            <a:xfrm>
              <a:off x="709301" y="2152504"/>
              <a:ext cx="3423914"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2" name="文本框 21"/>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29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300" noProof="1">
                  <a:gradFill>
                    <a:gsLst>
                      <a:gs pos="0">
                        <a:srgbClr val="FF0000"/>
                      </a:gs>
                      <a:gs pos="100000">
                        <a:srgbClr val="AC1516"/>
                      </a:gs>
                    </a:gsLst>
                    <a:lin ang="5400000" scaled="1"/>
                  </a:gradFill>
                  <a:latin typeface="+mn-lt"/>
                  <a:cs typeface="+mn-ea"/>
                  <a:sym typeface="+mn-lt"/>
                </a:rPr>
                <a:t>技术难点</a:t>
              </a:r>
              <a:endParaRPr lang="en-US" altLang="zh-CN" sz="2000" b="1" spc="3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185986" y="2898293"/>
              <a:ext cx="728346"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03</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1988459" y="4188726"/>
            <a:ext cx="8215084" cy="962379"/>
          </a:xfrm>
          <a:prstGeom prst="rect">
            <a:avLst/>
          </a:prstGeom>
          <a:noFill/>
        </p:spPr>
        <p:txBody>
          <a:bodyPr wrap="square">
            <a:spAutoFit/>
          </a:bodyPr>
          <a:lstStyle/>
          <a:p>
            <a:pPr algn="ctr">
              <a:lnSpc>
                <a:spcPct val="150000"/>
              </a:lnSpc>
            </a:pPr>
            <a:r>
              <a:rPr lang="zh-CN" altLang="en-US" sz="1100" dirty="0">
                <a:solidFill>
                  <a:schemeClr val="bg1"/>
                </a:solidFill>
              </a:rPr>
              <a:t>此处添加详细文本描述，建议与标题相关并符合整体语言风格，语言描述尽量简洁生动。尽量将每页幻灯片的字数控制在200字以内，据统计每页幻灯片的最好控制在5分钟之内。 </a:t>
            </a:r>
            <a:r>
              <a:rPr lang="en-US" altLang="zh-CN" sz="1400" dirty="0">
                <a:solidFill>
                  <a:schemeClr val="bg1"/>
                </a:solidFill>
              </a:rPr>
              <a:t>51PPT</a:t>
            </a:r>
            <a:r>
              <a:rPr lang="zh-CN" altLang="en-US" sz="1400" dirty="0">
                <a:solidFill>
                  <a:schemeClr val="bg1"/>
                </a:solidFill>
              </a:rPr>
              <a:t>模板网，幻灯片演示模板及 素材免费下载！</a:t>
            </a:r>
          </a:p>
          <a:p>
            <a:pPr algn="ctr">
              <a:lnSpc>
                <a:spcPct val="150000"/>
              </a:lnSpc>
            </a:pPr>
            <a:r>
              <a:rPr lang="en-US" altLang="zh-CN" sz="1400" dirty="0">
                <a:solidFill>
                  <a:schemeClr val="bg1"/>
                </a:solidFill>
              </a:rPr>
              <a:t>51PPT</a:t>
            </a:r>
            <a:r>
              <a:rPr lang="zh-CN" altLang="en-US" sz="1400" dirty="0">
                <a:solidFill>
                  <a:schemeClr val="bg1"/>
                </a:solidFill>
              </a:rPr>
              <a:t>模板网 唯一访 问网址：</a:t>
            </a:r>
            <a:r>
              <a:rPr lang="en-US" altLang="zh-CN" sz="1400" dirty="0">
                <a:solidFill>
                  <a:schemeClr val="bg1"/>
                </a:solidFill>
              </a:rPr>
              <a:t>www.51pptm oban.com</a:t>
            </a:r>
            <a:endParaRPr lang="zh-CN" altLang="en-US" sz="14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技术难点</a:t>
            </a:r>
            <a:endParaRPr lang="en-US" altLang="zh-CN" sz="2000" b="1" spc="600" noProof="1">
              <a:solidFill>
                <a:schemeClr val="bg1"/>
              </a:solidFill>
              <a:latin typeface="+mn-lt"/>
              <a:cs typeface="+mn-ea"/>
              <a:sym typeface="+mn-lt"/>
            </a:endParaRPr>
          </a:p>
        </p:txBody>
      </p:sp>
      <p:grpSp>
        <p:nvGrpSpPr>
          <p:cNvPr id="13" name="组合 12"/>
          <p:cNvGrpSpPr/>
          <p:nvPr/>
        </p:nvGrpSpPr>
        <p:grpSpPr>
          <a:xfrm>
            <a:off x="3790880" y="1586960"/>
            <a:ext cx="4610240" cy="4284069"/>
            <a:chOff x="3307782" y="1675438"/>
            <a:chExt cx="5577138" cy="5182561"/>
          </a:xfrm>
        </p:grpSpPr>
        <p:pic>
          <p:nvPicPr>
            <p:cNvPr id="2" name="图片占位符 7"/>
            <p:cNvPicPr/>
            <p:nvPr/>
          </p:nvPicPr>
          <p:blipFill>
            <a:blip r:embed="rId3" cstate="screen"/>
            <a:srcRect/>
            <a:stretch>
              <a:fillRect/>
            </a:stretch>
          </p:blipFill>
          <p:spPr>
            <a:xfrm>
              <a:off x="3321014" y="1675438"/>
              <a:ext cx="5563906" cy="3417677"/>
            </a:xfrm>
            <a:custGeom>
              <a:avLst/>
              <a:gdLst>
                <a:gd name="connsiteX0" fmla="*/ 0 w 6217069"/>
                <a:gd name="connsiteY0" fmla="*/ 0 h 3108535"/>
                <a:gd name="connsiteX1" fmla="*/ 6217069 w 6217069"/>
                <a:gd name="connsiteY1" fmla="*/ 0 h 3108535"/>
                <a:gd name="connsiteX2" fmla="*/ 3108535 w 6217069"/>
                <a:gd name="connsiteY2" fmla="*/ 3108535 h 3108535"/>
              </a:gdLst>
              <a:ahLst/>
              <a:cxnLst>
                <a:cxn ang="0">
                  <a:pos x="connsiteX0" y="connsiteY0"/>
                </a:cxn>
                <a:cxn ang="0">
                  <a:pos x="connsiteX1" y="connsiteY1"/>
                </a:cxn>
                <a:cxn ang="0">
                  <a:pos x="connsiteX2" y="connsiteY2"/>
                </a:cxn>
              </a:cxnLst>
              <a:rect l="l" t="t" r="r" b="b"/>
              <a:pathLst>
                <a:path w="6217069" h="3108535">
                  <a:moveTo>
                    <a:pt x="0" y="0"/>
                  </a:moveTo>
                  <a:lnTo>
                    <a:pt x="6217069" y="0"/>
                  </a:lnTo>
                  <a:lnTo>
                    <a:pt x="3108535" y="3108535"/>
                  </a:lnTo>
                  <a:close/>
                </a:path>
              </a:pathLst>
            </a:custGeom>
          </p:spPr>
        </p:pic>
        <p:pic>
          <p:nvPicPr>
            <p:cNvPr id="3" name="图片占位符 11"/>
            <p:cNvPicPr>
              <a:picLocks noChangeAspect="1"/>
            </p:cNvPicPr>
            <p:nvPr/>
          </p:nvPicPr>
          <p:blipFill>
            <a:blip r:embed="rId4" cstate="screen"/>
            <a:srcRect/>
            <a:stretch>
              <a:fillRect/>
            </a:stretch>
          </p:blipFill>
          <p:spPr>
            <a:xfrm>
              <a:off x="3307782" y="3440322"/>
              <a:ext cx="5563906" cy="3417677"/>
            </a:xfrm>
            <a:custGeom>
              <a:avLst/>
              <a:gdLst>
                <a:gd name="connsiteX0" fmla="*/ 5209088 w 10418176"/>
                <a:gd name="connsiteY0" fmla="*/ 0 h 5209089"/>
                <a:gd name="connsiteX1" fmla="*/ 10418176 w 10418176"/>
                <a:gd name="connsiteY1" fmla="*/ 5209089 h 5209089"/>
                <a:gd name="connsiteX2" fmla="*/ 0 w 10418176"/>
                <a:gd name="connsiteY2" fmla="*/ 5209089 h 5209089"/>
              </a:gdLst>
              <a:ahLst/>
              <a:cxnLst>
                <a:cxn ang="0">
                  <a:pos x="connsiteX0" y="connsiteY0"/>
                </a:cxn>
                <a:cxn ang="0">
                  <a:pos x="connsiteX1" y="connsiteY1"/>
                </a:cxn>
                <a:cxn ang="0">
                  <a:pos x="connsiteX2" y="connsiteY2"/>
                </a:cxn>
              </a:cxnLst>
              <a:rect l="l" t="t" r="r" b="b"/>
              <a:pathLst>
                <a:path w="10418176" h="5209089">
                  <a:moveTo>
                    <a:pt x="5209088" y="0"/>
                  </a:moveTo>
                  <a:lnTo>
                    <a:pt x="10418176" y="5209089"/>
                  </a:lnTo>
                  <a:lnTo>
                    <a:pt x="0" y="5209089"/>
                  </a:lnTo>
                  <a:close/>
                </a:path>
              </a:pathLst>
            </a:custGeom>
            <a:solidFill>
              <a:schemeClr val="bg1">
                <a:lumMod val="85000"/>
                <a:alpha val="50000"/>
              </a:schemeClr>
            </a:solidFill>
          </p:spPr>
        </p:pic>
      </p:grpSp>
      <p:sp>
        <p:nvSpPr>
          <p:cNvPr id="14" name="椭圆 13"/>
          <p:cNvSpPr/>
          <p:nvPr/>
        </p:nvSpPr>
        <p:spPr>
          <a:xfrm>
            <a:off x="4237802" y="2180423"/>
            <a:ext cx="348713" cy="348713"/>
          </a:xfrm>
          <a:prstGeom prst="ellipse">
            <a:avLst/>
          </a:prstGeom>
          <a:solidFill>
            <a:srgbClr val="CA2C3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605487" y="2180423"/>
            <a:ext cx="348713" cy="348713"/>
          </a:xfrm>
          <a:prstGeom prst="ellipse">
            <a:avLst/>
          </a:prstGeom>
          <a:solidFill>
            <a:srgbClr val="93001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37802" y="4928914"/>
            <a:ext cx="348713" cy="348713"/>
          </a:xfrm>
          <a:prstGeom prst="ellipse">
            <a:avLst/>
          </a:prstGeom>
          <a:solidFill>
            <a:srgbClr val="CD57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605487" y="4928914"/>
            <a:ext cx="348713" cy="348713"/>
          </a:xfrm>
          <a:prstGeom prst="ellipse">
            <a:avLst/>
          </a:prstGeom>
          <a:solidFill>
            <a:schemeClr val="tx1">
              <a:lumMod val="65000"/>
              <a:lumOff val="3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8048374" y="2151909"/>
            <a:ext cx="3124451" cy="754331"/>
            <a:chOff x="436522" y="1886576"/>
            <a:chExt cx="3124451" cy="754331"/>
          </a:xfrm>
        </p:grpSpPr>
        <p:sp>
          <p:nvSpPr>
            <p:cNvPr id="19" name="文本框 18"/>
            <p:cNvSpPr txBox="1"/>
            <p:nvPr/>
          </p:nvSpPr>
          <p:spPr>
            <a:xfrm>
              <a:off x="444501" y="2152504"/>
              <a:ext cx="3116472" cy="488403"/>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 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 1pptmoban.com</a:t>
              </a:r>
            </a:p>
          </p:txBody>
        </p:sp>
        <p:sp>
          <p:nvSpPr>
            <p:cNvPr id="20" name="文本框 19"/>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2" name="组合 21"/>
          <p:cNvGrpSpPr/>
          <p:nvPr/>
        </p:nvGrpSpPr>
        <p:grpSpPr>
          <a:xfrm>
            <a:off x="1019174" y="2145635"/>
            <a:ext cx="3116474" cy="754331"/>
            <a:chOff x="1016741" y="1886576"/>
            <a:chExt cx="3116474" cy="754331"/>
          </a:xfrm>
        </p:grpSpPr>
        <p:sp>
          <p:nvSpPr>
            <p:cNvPr id="23" name="文本框 22"/>
            <p:cNvSpPr txBox="1"/>
            <p:nvPr/>
          </p:nvSpPr>
          <p:spPr>
            <a:xfrm>
              <a:off x="1016741" y="2152504"/>
              <a:ext cx="3116473"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4" name="文本框 23"/>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5" name="组合 24"/>
          <p:cNvGrpSpPr/>
          <p:nvPr/>
        </p:nvGrpSpPr>
        <p:grpSpPr>
          <a:xfrm>
            <a:off x="8048374" y="4523296"/>
            <a:ext cx="3124451" cy="754331"/>
            <a:chOff x="436522" y="1886576"/>
            <a:chExt cx="3124451" cy="754331"/>
          </a:xfrm>
        </p:grpSpPr>
        <p:sp>
          <p:nvSpPr>
            <p:cNvPr id="26" name="文本框 25"/>
            <p:cNvSpPr txBox="1"/>
            <p:nvPr/>
          </p:nvSpPr>
          <p:spPr>
            <a:xfrm>
              <a:off x="444501" y="2152504"/>
              <a:ext cx="3116472"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7" name="文本框 26"/>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8" name="组合 27"/>
          <p:cNvGrpSpPr/>
          <p:nvPr/>
        </p:nvGrpSpPr>
        <p:grpSpPr>
          <a:xfrm>
            <a:off x="1019174" y="4517022"/>
            <a:ext cx="3116474" cy="754331"/>
            <a:chOff x="1016741" y="1886576"/>
            <a:chExt cx="3116474" cy="754331"/>
          </a:xfrm>
        </p:grpSpPr>
        <p:sp>
          <p:nvSpPr>
            <p:cNvPr id="29" name="文本框 28"/>
            <p:cNvSpPr txBox="1"/>
            <p:nvPr/>
          </p:nvSpPr>
          <p:spPr>
            <a:xfrm>
              <a:off x="1016741" y="2152504"/>
              <a:ext cx="3116473"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0" name="文本框 29"/>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技术难点</a:t>
            </a:r>
            <a:endParaRPr lang="en-US" altLang="zh-CN" sz="2000" b="1" spc="600" noProof="1">
              <a:solidFill>
                <a:schemeClr val="bg1"/>
              </a:solidFill>
              <a:latin typeface="+mn-lt"/>
              <a:cs typeface="+mn-ea"/>
              <a:sym typeface="+mn-lt"/>
            </a:endParaRPr>
          </a:p>
        </p:txBody>
      </p:sp>
      <p:sp>
        <p:nvSpPr>
          <p:cNvPr id="2" name="Oval 21"/>
          <p:cNvSpPr>
            <a:spLocks noChangeArrowheads="1"/>
          </p:cNvSpPr>
          <p:nvPr/>
        </p:nvSpPr>
        <p:spPr bwMode="auto">
          <a:xfrm>
            <a:off x="7134694" y="2074928"/>
            <a:ext cx="326897" cy="328413"/>
          </a:xfrm>
          <a:prstGeom prst="ellipse">
            <a:avLst/>
          </a:prstGeom>
          <a:solidFill>
            <a:srgbClr val="CA2C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3" name="Oval 21"/>
          <p:cNvSpPr>
            <a:spLocks noChangeArrowheads="1"/>
          </p:cNvSpPr>
          <p:nvPr/>
        </p:nvSpPr>
        <p:spPr bwMode="auto">
          <a:xfrm>
            <a:off x="7134694" y="2939823"/>
            <a:ext cx="326897" cy="328413"/>
          </a:xfrm>
          <a:prstGeom prst="ellipse">
            <a:avLst/>
          </a:prstGeom>
          <a:solidFill>
            <a:srgbClr val="9300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4" name="Oval 21"/>
          <p:cNvSpPr>
            <a:spLocks noChangeArrowheads="1"/>
          </p:cNvSpPr>
          <p:nvPr/>
        </p:nvSpPr>
        <p:spPr bwMode="auto">
          <a:xfrm>
            <a:off x="7134694" y="4000186"/>
            <a:ext cx="326897" cy="328413"/>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5" name="Oval 21"/>
          <p:cNvSpPr>
            <a:spLocks noChangeArrowheads="1"/>
          </p:cNvSpPr>
          <p:nvPr/>
        </p:nvSpPr>
        <p:spPr bwMode="auto">
          <a:xfrm>
            <a:off x="7134694" y="4964942"/>
            <a:ext cx="326897" cy="328413"/>
          </a:xfrm>
          <a:prstGeom prst="ellipse">
            <a:avLst/>
          </a:prstGeom>
          <a:solidFill>
            <a:srgbClr val="CD57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grpSp>
        <p:nvGrpSpPr>
          <p:cNvPr id="6" name="组合 5"/>
          <p:cNvGrpSpPr/>
          <p:nvPr/>
        </p:nvGrpSpPr>
        <p:grpSpPr>
          <a:xfrm>
            <a:off x="1019175" y="1418393"/>
            <a:ext cx="4968178" cy="1447800"/>
            <a:chOff x="304800" y="1390650"/>
            <a:chExt cx="4968178" cy="1447800"/>
          </a:xfrm>
        </p:grpSpPr>
        <p:sp>
          <p:nvSpPr>
            <p:cNvPr id="7" name="任意多边形 18"/>
            <p:cNvSpPr/>
            <p:nvPr/>
          </p:nvSpPr>
          <p:spPr>
            <a:xfrm>
              <a:off x="304800" y="1390650"/>
              <a:ext cx="4968178" cy="1447800"/>
            </a:xfrm>
            <a:custGeom>
              <a:avLst/>
              <a:gdLst>
                <a:gd name="connsiteX0" fmla="*/ 3390900 w 4968178"/>
                <a:gd name="connsiteY0" fmla="*/ 0 h 1447800"/>
                <a:gd name="connsiteX1" fmla="*/ 4968178 w 4968178"/>
                <a:gd name="connsiteY1" fmla="*/ 1447800 h 1447800"/>
                <a:gd name="connsiteX2" fmla="*/ 0 w 4968178"/>
                <a:gd name="connsiteY2" fmla="*/ 1447800 h 1447800"/>
                <a:gd name="connsiteX3" fmla="*/ 0 w 4968178"/>
                <a:gd name="connsiteY3" fmla="*/ 561975 h 1447800"/>
                <a:gd name="connsiteX4" fmla="*/ 3390900 w 4968178"/>
                <a:gd name="connsiteY4" fmla="*/ 561975 h 1447800"/>
                <a:gd name="connsiteX5" fmla="*/ 3390900 w 4968178"/>
                <a:gd name="connsiteY5"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178" h="1447800">
                  <a:moveTo>
                    <a:pt x="3390900" y="0"/>
                  </a:moveTo>
                  <a:lnTo>
                    <a:pt x="4968178" y="1447800"/>
                  </a:lnTo>
                  <a:lnTo>
                    <a:pt x="0" y="1447800"/>
                  </a:lnTo>
                  <a:lnTo>
                    <a:pt x="0" y="561975"/>
                  </a:lnTo>
                  <a:lnTo>
                    <a:pt x="3390900" y="561975"/>
                  </a:lnTo>
                  <a:lnTo>
                    <a:pt x="3390900" y="0"/>
                  </a:lnTo>
                  <a:close/>
                </a:path>
              </a:pathLst>
            </a:custGeom>
            <a:solidFill>
              <a:srgbClr val="CA2C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8" name="平行四边形 7"/>
            <p:cNvSpPr/>
            <p:nvPr/>
          </p:nvSpPr>
          <p:spPr>
            <a:xfrm>
              <a:off x="1076260" y="1952625"/>
              <a:ext cx="1571625" cy="884708"/>
            </a:xfrm>
            <a:prstGeom prst="parallelogram">
              <a:avLst>
                <a:gd name="adj" fmla="val 56915"/>
              </a:avLst>
            </a:prstGeom>
            <a:solidFill>
              <a:schemeClr val="bg1">
                <a:alpha val="64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9" name="矩形 8"/>
            <p:cNvSpPr/>
            <p:nvPr/>
          </p:nvSpPr>
          <p:spPr>
            <a:xfrm>
              <a:off x="1590543" y="2211392"/>
              <a:ext cx="543058" cy="461665"/>
            </a:xfrm>
            <a:prstGeom prst="rect">
              <a:avLst/>
            </a:prstGeom>
          </p:spPr>
          <p:txBody>
            <a:bodyPr wrap="square">
              <a:spAutoFit/>
            </a:bodyP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grpSp>
      <p:grpSp>
        <p:nvGrpSpPr>
          <p:cNvPr id="10" name="组合 9"/>
          <p:cNvGrpSpPr/>
          <p:nvPr/>
        </p:nvGrpSpPr>
        <p:grpSpPr>
          <a:xfrm>
            <a:off x="1019176" y="2936513"/>
            <a:ext cx="5896905" cy="783290"/>
            <a:chOff x="304801" y="2908770"/>
            <a:chExt cx="5896905" cy="783290"/>
          </a:xfrm>
        </p:grpSpPr>
        <p:sp>
          <p:nvSpPr>
            <p:cNvPr id="11" name="任意多边形 22"/>
            <p:cNvSpPr/>
            <p:nvPr/>
          </p:nvSpPr>
          <p:spPr>
            <a:xfrm>
              <a:off x="304801" y="2909888"/>
              <a:ext cx="5896905" cy="781051"/>
            </a:xfrm>
            <a:custGeom>
              <a:avLst/>
              <a:gdLst>
                <a:gd name="connsiteX0" fmla="*/ 0 w 5896905"/>
                <a:gd name="connsiteY0" fmla="*/ 0 h 781051"/>
                <a:gd name="connsiteX1" fmla="*/ 5046004 w 5896905"/>
                <a:gd name="connsiteY1" fmla="*/ 0 h 781051"/>
                <a:gd name="connsiteX2" fmla="*/ 5896905 w 5896905"/>
                <a:gd name="connsiteY2" fmla="*/ 781051 h 781051"/>
                <a:gd name="connsiteX3" fmla="*/ 0 w 5896905"/>
                <a:gd name="connsiteY3" fmla="*/ 781051 h 781051"/>
                <a:gd name="connsiteX4" fmla="*/ 0 w 5896905"/>
                <a:gd name="connsiteY4" fmla="*/ 0 h 78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905" h="781051">
                  <a:moveTo>
                    <a:pt x="0" y="0"/>
                  </a:moveTo>
                  <a:lnTo>
                    <a:pt x="5046004" y="0"/>
                  </a:lnTo>
                  <a:lnTo>
                    <a:pt x="5896905" y="781051"/>
                  </a:lnTo>
                  <a:lnTo>
                    <a:pt x="0" y="781051"/>
                  </a:lnTo>
                  <a:lnTo>
                    <a:pt x="0" y="0"/>
                  </a:lnTo>
                  <a:close/>
                </a:path>
              </a:pathLst>
            </a:custGeom>
            <a:solidFill>
              <a:srgbClr val="9300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12" name="平行四边形 11"/>
            <p:cNvSpPr/>
            <p:nvPr/>
          </p:nvSpPr>
          <p:spPr>
            <a:xfrm>
              <a:off x="1076260" y="2908770"/>
              <a:ext cx="1571625" cy="783290"/>
            </a:xfrm>
            <a:prstGeom prst="parallelogram">
              <a:avLst>
                <a:gd name="adj" fmla="val 56915"/>
              </a:avLst>
            </a:prstGeom>
            <a:solidFill>
              <a:schemeClr val="bg1">
                <a:alpha val="64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13" name="矩形 12"/>
            <p:cNvSpPr/>
            <p:nvPr/>
          </p:nvSpPr>
          <p:spPr>
            <a:xfrm>
              <a:off x="1415543" y="3069580"/>
              <a:ext cx="893056" cy="461665"/>
            </a:xfrm>
            <a:prstGeom prst="rect">
              <a:avLst/>
            </a:prstGeom>
          </p:spPr>
          <p:txBody>
            <a:bodyPr wrap="square">
              <a:spAutoFit/>
            </a:bodyP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nvGrpSpPr>
          <p:cNvPr id="14" name="组合 13"/>
          <p:cNvGrpSpPr/>
          <p:nvPr/>
        </p:nvGrpSpPr>
        <p:grpSpPr>
          <a:xfrm>
            <a:off x="1019176" y="3790118"/>
            <a:ext cx="5912109" cy="798984"/>
            <a:chOff x="304801" y="3762375"/>
            <a:chExt cx="5912109" cy="798984"/>
          </a:xfrm>
        </p:grpSpPr>
        <p:sp>
          <p:nvSpPr>
            <p:cNvPr id="15" name="任意多边形 26"/>
            <p:cNvSpPr/>
            <p:nvPr/>
          </p:nvSpPr>
          <p:spPr>
            <a:xfrm>
              <a:off x="304801" y="3762375"/>
              <a:ext cx="5912109" cy="798984"/>
            </a:xfrm>
            <a:custGeom>
              <a:avLst/>
              <a:gdLst>
                <a:gd name="connsiteX0" fmla="*/ 0 w 5912109"/>
                <a:gd name="connsiteY0" fmla="*/ 0 h 798984"/>
                <a:gd name="connsiteX1" fmla="*/ 5912109 w 5912109"/>
                <a:gd name="connsiteY1" fmla="*/ 0 h 798984"/>
                <a:gd name="connsiteX2" fmla="*/ 5031596 w 5912109"/>
                <a:gd name="connsiteY2" fmla="*/ 798984 h 798984"/>
                <a:gd name="connsiteX3" fmla="*/ 0 w 5912109"/>
                <a:gd name="connsiteY3" fmla="*/ 798984 h 798984"/>
                <a:gd name="connsiteX4" fmla="*/ 0 w 5912109"/>
                <a:gd name="connsiteY4" fmla="*/ 0 h 79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109" h="798984">
                  <a:moveTo>
                    <a:pt x="0" y="0"/>
                  </a:moveTo>
                  <a:lnTo>
                    <a:pt x="5912109" y="0"/>
                  </a:lnTo>
                  <a:lnTo>
                    <a:pt x="5031596" y="798984"/>
                  </a:lnTo>
                  <a:lnTo>
                    <a:pt x="0" y="798984"/>
                  </a:lnTo>
                  <a:lnTo>
                    <a:pt x="0" y="0"/>
                  </a:lnTo>
                  <a:close/>
                </a:path>
              </a:pathLst>
            </a:cu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16" name="平行四边形 15"/>
            <p:cNvSpPr/>
            <p:nvPr/>
          </p:nvSpPr>
          <p:spPr>
            <a:xfrm>
              <a:off x="1076260" y="3762375"/>
              <a:ext cx="1571625" cy="798983"/>
            </a:xfrm>
            <a:prstGeom prst="parallelogram">
              <a:avLst>
                <a:gd name="adj" fmla="val 56915"/>
              </a:avLst>
            </a:prstGeom>
            <a:solidFill>
              <a:schemeClr val="bg1">
                <a:alpha val="64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17" name="矩形 16"/>
            <p:cNvSpPr/>
            <p:nvPr/>
          </p:nvSpPr>
          <p:spPr>
            <a:xfrm>
              <a:off x="1415543" y="3938614"/>
              <a:ext cx="893056" cy="461665"/>
            </a:xfrm>
            <a:prstGeom prst="rect">
              <a:avLst/>
            </a:prstGeom>
          </p:spPr>
          <p:txBody>
            <a:bodyPr wrap="square">
              <a:spAutoFit/>
            </a:bodyP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grpSp>
      <p:grpSp>
        <p:nvGrpSpPr>
          <p:cNvPr id="18" name="组合 17"/>
          <p:cNvGrpSpPr/>
          <p:nvPr/>
        </p:nvGrpSpPr>
        <p:grpSpPr>
          <a:xfrm>
            <a:off x="1019176" y="4659416"/>
            <a:ext cx="4952870" cy="1435753"/>
            <a:chOff x="304801" y="4631673"/>
            <a:chExt cx="4952870" cy="1435753"/>
          </a:xfrm>
        </p:grpSpPr>
        <p:sp>
          <p:nvSpPr>
            <p:cNvPr id="19" name="任意多边形 30"/>
            <p:cNvSpPr/>
            <p:nvPr/>
          </p:nvSpPr>
          <p:spPr>
            <a:xfrm>
              <a:off x="304801" y="4632797"/>
              <a:ext cx="4952870" cy="1434629"/>
            </a:xfrm>
            <a:custGeom>
              <a:avLst/>
              <a:gdLst>
                <a:gd name="connsiteX0" fmla="*/ 0 w 4952870"/>
                <a:gd name="connsiteY0" fmla="*/ 0 h 1434629"/>
                <a:gd name="connsiteX1" fmla="*/ 4952870 w 4952870"/>
                <a:gd name="connsiteY1" fmla="*/ 0 h 1434629"/>
                <a:gd name="connsiteX2" fmla="*/ 3371850 w 4952870"/>
                <a:gd name="connsiteY2" fmla="*/ 1434629 h 1434629"/>
                <a:gd name="connsiteX3" fmla="*/ 3371850 w 4952870"/>
                <a:gd name="connsiteY3" fmla="*/ 882179 h 1434629"/>
                <a:gd name="connsiteX4" fmla="*/ 0 w 4952870"/>
                <a:gd name="connsiteY4" fmla="*/ 872654 h 1434629"/>
                <a:gd name="connsiteX5" fmla="*/ 0 w 4952870"/>
                <a:gd name="connsiteY5" fmla="*/ 0 h 143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2870" h="1434629">
                  <a:moveTo>
                    <a:pt x="0" y="0"/>
                  </a:moveTo>
                  <a:lnTo>
                    <a:pt x="4952870" y="0"/>
                  </a:lnTo>
                  <a:lnTo>
                    <a:pt x="3371850" y="1434629"/>
                  </a:lnTo>
                  <a:lnTo>
                    <a:pt x="3371850" y="882179"/>
                  </a:lnTo>
                  <a:lnTo>
                    <a:pt x="0" y="872654"/>
                  </a:lnTo>
                  <a:lnTo>
                    <a:pt x="0" y="0"/>
                  </a:lnTo>
                  <a:close/>
                </a:path>
              </a:pathLst>
            </a:custGeom>
            <a:solidFill>
              <a:srgbClr val="CD57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20" name="平行四边形 19"/>
            <p:cNvSpPr/>
            <p:nvPr/>
          </p:nvSpPr>
          <p:spPr>
            <a:xfrm>
              <a:off x="1076260" y="4631673"/>
              <a:ext cx="1704976" cy="876954"/>
            </a:xfrm>
            <a:prstGeom prst="parallelogram">
              <a:avLst>
                <a:gd name="adj" fmla="val 58020"/>
              </a:avLst>
            </a:prstGeom>
            <a:solidFill>
              <a:schemeClr val="bg1">
                <a:alpha val="64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22" name="矩形 21"/>
            <p:cNvSpPr/>
            <p:nvPr/>
          </p:nvSpPr>
          <p:spPr>
            <a:xfrm>
              <a:off x="1482220" y="4888446"/>
              <a:ext cx="893056" cy="461665"/>
            </a:xfrm>
            <a:prstGeom prst="rect">
              <a:avLst/>
            </a:prstGeom>
          </p:spPr>
          <p:txBody>
            <a:bodyPr wrap="square">
              <a:spAutoFit/>
            </a:bodyP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grpSp>
      <p:grpSp>
        <p:nvGrpSpPr>
          <p:cNvPr id="24" name="组合 23"/>
          <p:cNvGrpSpPr/>
          <p:nvPr/>
        </p:nvGrpSpPr>
        <p:grpSpPr>
          <a:xfrm>
            <a:off x="7641974" y="2008782"/>
            <a:ext cx="3530851" cy="754331"/>
            <a:chOff x="436522" y="1886576"/>
            <a:chExt cx="3530851" cy="754331"/>
          </a:xfrm>
        </p:grpSpPr>
        <p:sp>
          <p:nvSpPr>
            <p:cNvPr id="25" name="文本框 24"/>
            <p:cNvSpPr txBox="1"/>
            <p:nvPr/>
          </p:nvSpPr>
          <p:spPr>
            <a:xfrm>
              <a:off x="444501" y="2152504"/>
              <a:ext cx="3522872"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6" name="文本框 25"/>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7" name="组合 26"/>
          <p:cNvGrpSpPr/>
          <p:nvPr/>
        </p:nvGrpSpPr>
        <p:grpSpPr>
          <a:xfrm>
            <a:off x="7641974" y="2939823"/>
            <a:ext cx="3530851" cy="754331"/>
            <a:chOff x="436522" y="1886576"/>
            <a:chExt cx="3530851" cy="754331"/>
          </a:xfrm>
        </p:grpSpPr>
        <p:sp>
          <p:nvSpPr>
            <p:cNvPr id="28" name="文本框 27"/>
            <p:cNvSpPr txBox="1"/>
            <p:nvPr/>
          </p:nvSpPr>
          <p:spPr>
            <a:xfrm>
              <a:off x="444501" y="2152504"/>
              <a:ext cx="3522872"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9" name="文本框 28"/>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0" name="组合 29"/>
          <p:cNvGrpSpPr/>
          <p:nvPr/>
        </p:nvGrpSpPr>
        <p:grpSpPr>
          <a:xfrm>
            <a:off x="7641974" y="3917740"/>
            <a:ext cx="3530851" cy="754331"/>
            <a:chOff x="436522" y="1886576"/>
            <a:chExt cx="3530851" cy="754331"/>
          </a:xfrm>
        </p:grpSpPr>
        <p:sp>
          <p:nvSpPr>
            <p:cNvPr id="31" name="文本框 30"/>
            <p:cNvSpPr txBox="1"/>
            <p:nvPr/>
          </p:nvSpPr>
          <p:spPr>
            <a:xfrm>
              <a:off x="444501" y="2152504"/>
              <a:ext cx="3522872" cy="488403"/>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 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 tmoban.com</a:t>
              </a:r>
            </a:p>
          </p:txBody>
        </p:sp>
        <p:sp>
          <p:nvSpPr>
            <p:cNvPr id="32" name="文本框 31"/>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3" name="组合 32"/>
          <p:cNvGrpSpPr/>
          <p:nvPr/>
        </p:nvGrpSpPr>
        <p:grpSpPr>
          <a:xfrm>
            <a:off x="7641974" y="4916189"/>
            <a:ext cx="3530851" cy="754331"/>
            <a:chOff x="436522" y="1886576"/>
            <a:chExt cx="3530851" cy="754331"/>
          </a:xfrm>
        </p:grpSpPr>
        <p:sp>
          <p:nvSpPr>
            <p:cNvPr id="34" name="文本框 33"/>
            <p:cNvSpPr txBox="1"/>
            <p:nvPr/>
          </p:nvSpPr>
          <p:spPr>
            <a:xfrm>
              <a:off x="444501" y="2152504"/>
              <a:ext cx="3522872"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5" name="文本框 34"/>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4489450" y="442670"/>
            <a:ext cx="3213100" cy="707886"/>
          </a:xfrm>
          <a:prstGeom prst="rect">
            <a:avLst/>
          </a:prstGeom>
          <a:noFill/>
        </p:spPr>
        <p:txBody>
          <a:bodyPr vert="horz" wrap="square" rtlCol="0">
            <a:spAutoFit/>
          </a:bodyPr>
          <a:lstStyle/>
          <a:p>
            <a:pPr algn="ctr"/>
            <a:r>
              <a:rPr lang="zh-CN" altLang="en-US" sz="4000" dirty="0">
                <a:solidFill>
                  <a:srgbClr val="AC1516"/>
                </a:solidFill>
                <a:latin typeface="快看世界体" pitchFamily="2" charset="-122"/>
                <a:ea typeface="快看世界体" pitchFamily="2" charset="-122"/>
                <a:cs typeface="+mn-ea"/>
                <a:sym typeface="+mn-lt"/>
              </a:rPr>
              <a:t>目 录</a:t>
            </a:r>
          </a:p>
        </p:txBody>
      </p:sp>
      <p:sp>
        <p:nvSpPr>
          <p:cNvPr id="3" name="文本框 2"/>
          <p:cNvSpPr txBox="1"/>
          <p:nvPr/>
        </p:nvSpPr>
        <p:spPr>
          <a:xfrm>
            <a:off x="5019675" y="984940"/>
            <a:ext cx="2152650" cy="369332"/>
          </a:xfrm>
          <a:prstGeom prst="rect">
            <a:avLst/>
          </a:prstGeom>
          <a:noFill/>
        </p:spPr>
        <p:txBody>
          <a:bodyPr wrap="square">
            <a:spAutoFit/>
          </a:bodyPr>
          <a:lstStyle/>
          <a:p>
            <a:pPr algn="dist"/>
            <a:r>
              <a:rPr lang="zh-CN" altLang="en-US" dirty="0">
                <a:solidFill>
                  <a:schemeClr val="bg1">
                    <a:lumMod val="75000"/>
                  </a:schemeClr>
                </a:solidFill>
              </a:rPr>
              <a:t>CONTENTS</a:t>
            </a:r>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6" name="组合 15"/>
          <p:cNvGrpSpPr/>
          <p:nvPr/>
        </p:nvGrpSpPr>
        <p:grpSpPr>
          <a:xfrm>
            <a:off x="1663700" y="2447759"/>
            <a:ext cx="8864600" cy="1962481"/>
            <a:chOff x="1905000" y="2248189"/>
            <a:chExt cx="10683877" cy="2365240"/>
          </a:xfrm>
        </p:grpSpPr>
        <p:sp>
          <p:nvSpPr>
            <p:cNvPr id="9" name="弧形 8"/>
            <p:cNvSpPr/>
            <p:nvPr/>
          </p:nvSpPr>
          <p:spPr>
            <a:xfrm rot="16200000">
              <a:off x="1905000" y="246712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p:nvSpPr>
          <p:spPr>
            <a:xfrm rot="5400000">
              <a:off x="4041775" y="224818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p:nvSpPr>
          <p:spPr>
            <a:xfrm rot="16200000">
              <a:off x="6178551" y="246712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p:nvSpPr>
          <p:spPr>
            <a:xfrm rot="5400000">
              <a:off x="8305801" y="224818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rot="16200000">
              <a:off x="10442577" y="246712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601085" y="2613815"/>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600" noProof="1">
                <a:gradFill>
                  <a:gsLst>
                    <a:gs pos="0">
                      <a:srgbClr val="FF0000"/>
                    </a:gs>
                    <a:gs pos="100000">
                      <a:srgbClr val="AC1516"/>
                    </a:gs>
                  </a:gsLst>
                  <a:lin ang="5400000" scaled="1"/>
                </a:gradFill>
                <a:latin typeface="+mn-lt"/>
                <a:cs typeface="+mn-ea"/>
                <a:sym typeface="+mn-lt"/>
              </a:rPr>
              <a:t>如何</a:t>
            </a:r>
          </a:p>
          <a:p>
            <a:pPr algn="ctr" eaLnBrk="1" hangingPunct="1">
              <a:lnSpc>
                <a:spcPct val="100000"/>
              </a:lnSpc>
              <a:spcBef>
                <a:spcPct val="0"/>
              </a:spcBef>
              <a:buFontTx/>
              <a:buNone/>
            </a:pPr>
            <a:r>
              <a:rPr lang="zh-CN" altLang="en-US" sz="1600" b="1" spc="600" noProof="1">
                <a:gradFill>
                  <a:gsLst>
                    <a:gs pos="0">
                      <a:srgbClr val="FF0000"/>
                    </a:gs>
                    <a:gs pos="100000">
                      <a:srgbClr val="AC1516"/>
                    </a:gs>
                  </a:gsLst>
                  <a:lin ang="5400000" scaled="1"/>
                </a:gradFill>
                <a:latin typeface="+mn-lt"/>
                <a:cs typeface="+mn-ea"/>
                <a:sym typeface="+mn-lt"/>
              </a:rPr>
              <a:t>建模服务</a:t>
            </a:r>
          </a:p>
        </p:txBody>
      </p:sp>
      <p:sp>
        <p:nvSpPr>
          <p:cNvPr id="22" name="Rectangle 70"/>
          <p:cNvSpPr>
            <a:spLocks noChangeArrowheads="1"/>
          </p:cNvSpPr>
          <p:nvPr/>
        </p:nvSpPr>
        <p:spPr bwMode="auto">
          <a:xfrm>
            <a:off x="3608989" y="3289303"/>
            <a:ext cx="14628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分解</a:t>
            </a:r>
          </a:p>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单块系统</a:t>
            </a:r>
          </a:p>
        </p:txBody>
      </p:sp>
      <p:sp>
        <p:nvSpPr>
          <p:cNvPr id="23" name="椭圆 22"/>
          <p:cNvSpPr/>
          <p:nvPr/>
        </p:nvSpPr>
        <p:spPr>
          <a:xfrm>
            <a:off x="5381908"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70"/>
          <p:cNvSpPr>
            <a:spLocks noChangeArrowheads="1"/>
          </p:cNvSpPr>
          <p:nvPr/>
        </p:nvSpPr>
        <p:spPr bwMode="auto">
          <a:xfrm>
            <a:off x="5334918" y="3529802"/>
            <a:ext cx="1621222"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事务</a:t>
            </a:r>
          </a:p>
        </p:txBody>
      </p:sp>
      <p:sp>
        <p:nvSpPr>
          <p:cNvPr id="38" name="椭圆 37"/>
          <p:cNvSpPr/>
          <p:nvPr/>
        </p:nvSpPr>
        <p:spPr>
          <a:xfrm>
            <a:off x="891159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70"/>
          <p:cNvSpPr>
            <a:spLocks noChangeArrowheads="1"/>
          </p:cNvSpPr>
          <p:nvPr/>
        </p:nvSpPr>
        <p:spPr bwMode="auto">
          <a:xfrm>
            <a:off x="8864600" y="3500406"/>
            <a:ext cx="1621222"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分布式基石</a:t>
            </a:r>
          </a:p>
        </p:txBody>
      </p:sp>
      <p:sp>
        <p:nvSpPr>
          <p:cNvPr id="45" name="椭圆 44"/>
          <p:cNvSpPr/>
          <p:nvPr/>
        </p:nvSpPr>
        <p:spPr>
          <a:xfrm>
            <a:off x="7146573" y="2613815"/>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ectangle 70"/>
          <p:cNvSpPr>
            <a:spLocks noChangeArrowheads="1"/>
          </p:cNvSpPr>
          <p:nvPr/>
        </p:nvSpPr>
        <p:spPr bwMode="auto">
          <a:xfrm>
            <a:off x="7154477" y="3289302"/>
            <a:ext cx="14628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透明多级分流系统</a:t>
            </a:r>
          </a:p>
        </p:txBody>
      </p:sp>
      <p:sp>
        <p:nvSpPr>
          <p:cNvPr id="47" name="文本框 46"/>
          <p:cNvSpPr txBox="1"/>
          <p:nvPr/>
        </p:nvSpPr>
        <p:spPr>
          <a:xfrm>
            <a:off x="2211859" y="2889788"/>
            <a:ext cx="657552"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01</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
        <p:nvSpPr>
          <p:cNvPr id="48" name="文本框 47"/>
          <p:cNvSpPr txBox="1"/>
          <p:nvPr/>
        </p:nvSpPr>
        <p:spPr>
          <a:xfrm>
            <a:off x="3968973" y="2732061"/>
            <a:ext cx="710451"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02</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
        <p:nvSpPr>
          <p:cNvPr id="49" name="文本框 48"/>
          <p:cNvSpPr txBox="1"/>
          <p:nvPr/>
        </p:nvSpPr>
        <p:spPr>
          <a:xfrm>
            <a:off x="5767224" y="2897204"/>
            <a:ext cx="715260"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03</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
        <p:nvSpPr>
          <p:cNvPr id="50" name="文本框 49"/>
          <p:cNvSpPr txBox="1"/>
          <p:nvPr/>
        </p:nvSpPr>
        <p:spPr>
          <a:xfrm>
            <a:off x="7508084" y="2732060"/>
            <a:ext cx="721672"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04</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
        <p:nvSpPr>
          <p:cNvPr id="51" name="文本框 50"/>
          <p:cNvSpPr txBox="1"/>
          <p:nvPr/>
        </p:nvSpPr>
        <p:spPr>
          <a:xfrm>
            <a:off x="9309112" y="2921649"/>
            <a:ext cx="718466"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05</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296670" y="1830784"/>
            <a:ext cx="1522801" cy="642707"/>
            <a:chOff x="7295875" y="1830784"/>
            <a:chExt cx="1522801" cy="642707"/>
          </a:xfrm>
        </p:grpSpPr>
        <p:cxnSp>
          <p:nvCxnSpPr>
            <p:cNvPr id="22" name="Straight Arrow Connector 10"/>
            <p:cNvCxnSpPr/>
            <p:nvPr/>
          </p:nvCxnSpPr>
          <p:spPr>
            <a:xfrm>
              <a:off x="7295875" y="2192081"/>
              <a:ext cx="1341726" cy="0"/>
            </a:xfrm>
            <a:prstGeom prst="straightConnector1">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Oval 16"/>
            <p:cNvSpPr>
              <a:spLocks noChangeArrowheads="1"/>
            </p:cNvSpPr>
            <p:nvPr/>
          </p:nvSpPr>
          <p:spPr bwMode="auto">
            <a:xfrm>
              <a:off x="8185787" y="1830784"/>
              <a:ext cx="632889" cy="642707"/>
            </a:xfrm>
            <a:prstGeom prst="ellipse">
              <a:avLst/>
            </a:prstGeom>
            <a:solidFill>
              <a:schemeClr val="accent3"/>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24" name="Text Box 10"/>
            <p:cNvSpPr txBox="1">
              <a:spLocks noChangeArrowheads="1"/>
            </p:cNvSpPr>
            <p:nvPr/>
          </p:nvSpPr>
          <p:spPr bwMode="auto">
            <a:xfrm>
              <a:off x="8255502" y="2014788"/>
              <a:ext cx="493459" cy="261610"/>
            </a:xfrm>
            <a:prstGeom prst="rect">
              <a:avLst/>
            </a:prstGeom>
            <a:noFill/>
            <a:ln w="9525">
              <a:noFill/>
              <a:miter lim="800000"/>
            </a:ln>
          </p:spPr>
          <p:txBody>
            <a:bodyPr wrap="square" lIns="45720" tIns="22860" rIns="45720" bIns="22860">
              <a:spAutoFit/>
            </a:bodyPr>
            <a:lstStyle/>
            <a:p>
              <a:pPr algn="ctr" defTabSz="1087755"/>
              <a:r>
                <a:rPr lang="en-US" sz="1400" b="1">
                  <a:solidFill>
                    <a:prstClr val="white"/>
                  </a:solidFill>
                  <a:cs typeface="+mn-ea"/>
                  <a:sym typeface="+mn-lt"/>
                </a:rPr>
                <a:t>10%</a:t>
              </a:r>
              <a:endParaRPr lang="en-US" sz="1050" b="1">
                <a:solidFill>
                  <a:prstClr val="white"/>
                </a:solidFill>
                <a:cs typeface="+mn-ea"/>
                <a:sym typeface="+mn-lt"/>
              </a:endParaRPr>
            </a:p>
          </p:txBody>
        </p:sp>
      </p:grpSp>
      <p:grpSp>
        <p:nvGrpSpPr>
          <p:cNvPr id="27" name="组合 26"/>
          <p:cNvGrpSpPr/>
          <p:nvPr/>
        </p:nvGrpSpPr>
        <p:grpSpPr>
          <a:xfrm>
            <a:off x="3137972" y="2209723"/>
            <a:ext cx="2057314" cy="642707"/>
            <a:chOff x="3137177" y="2209722"/>
            <a:chExt cx="2057314" cy="642707"/>
          </a:xfrm>
        </p:grpSpPr>
        <p:cxnSp>
          <p:nvCxnSpPr>
            <p:cNvPr id="28" name="Straight Connector 31"/>
            <p:cNvCxnSpPr/>
            <p:nvPr/>
          </p:nvCxnSpPr>
          <p:spPr>
            <a:xfrm flipV="1">
              <a:off x="3412272" y="2529227"/>
              <a:ext cx="1782219" cy="1849"/>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9" name="Oval 28"/>
            <p:cNvSpPr>
              <a:spLocks noChangeArrowheads="1"/>
            </p:cNvSpPr>
            <p:nvPr/>
          </p:nvSpPr>
          <p:spPr bwMode="auto">
            <a:xfrm>
              <a:off x="3137177" y="2209722"/>
              <a:ext cx="632889" cy="642707"/>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cs typeface="+mn-ea"/>
                <a:sym typeface="+mn-lt"/>
              </a:endParaRPr>
            </a:p>
          </p:txBody>
        </p:sp>
        <p:sp>
          <p:nvSpPr>
            <p:cNvPr id="30" name="Text Box 10"/>
            <p:cNvSpPr txBox="1">
              <a:spLocks noChangeArrowheads="1"/>
            </p:cNvSpPr>
            <p:nvPr/>
          </p:nvSpPr>
          <p:spPr bwMode="auto">
            <a:xfrm>
              <a:off x="3206891" y="2393726"/>
              <a:ext cx="493459" cy="261610"/>
            </a:xfrm>
            <a:prstGeom prst="rect">
              <a:avLst/>
            </a:prstGeom>
            <a:noFill/>
            <a:ln w="9525">
              <a:noFill/>
              <a:miter lim="800000"/>
            </a:ln>
          </p:spPr>
          <p:txBody>
            <a:bodyPr wrap="square" lIns="45720" tIns="22860" rIns="45720" bIns="22860">
              <a:spAutoFit/>
            </a:bodyPr>
            <a:lstStyle/>
            <a:p>
              <a:pPr algn="ctr" defTabSz="1087755"/>
              <a:r>
                <a:rPr lang="en-US" sz="1400" b="1" dirty="0">
                  <a:solidFill>
                    <a:prstClr val="white"/>
                  </a:solidFill>
                  <a:cs typeface="+mn-ea"/>
                  <a:sym typeface="+mn-lt"/>
                </a:rPr>
                <a:t>20%</a:t>
              </a:r>
              <a:endParaRPr lang="en-US" sz="1050" b="1" dirty="0">
                <a:solidFill>
                  <a:prstClr val="white"/>
                </a:solidFill>
                <a:cs typeface="+mn-ea"/>
                <a:sym typeface="+mn-lt"/>
              </a:endParaRPr>
            </a:p>
          </p:txBody>
        </p:sp>
      </p:grpSp>
      <p:grpSp>
        <p:nvGrpSpPr>
          <p:cNvPr id="33" name="组合 32"/>
          <p:cNvGrpSpPr/>
          <p:nvPr/>
        </p:nvGrpSpPr>
        <p:grpSpPr>
          <a:xfrm>
            <a:off x="3137972" y="3903187"/>
            <a:ext cx="1431174" cy="642707"/>
            <a:chOff x="3137177" y="3903187"/>
            <a:chExt cx="1431174" cy="642707"/>
          </a:xfrm>
        </p:grpSpPr>
        <p:cxnSp>
          <p:nvCxnSpPr>
            <p:cNvPr id="34" name="Straight Connector 34"/>
            <p:cNvCxnSpPr/>
            <p:nvPr/>
          </p:nvCxnSpPr>
          <p:spPr>
            <a:xfrm flipV="1">
              <a:off x="3501720" y="4222692"/>
              <a:ext cx="1066631" cy="1849"/>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5" name="Oval 32"/>
            <p:cNvSpPr>
              <a:spLocks noChangeArrowheads="1"/>
            </p:cNvSpPr>
            <p:nvPr/>
          </p:nvSpPr>
          <p:spPr bwMode="auto">
            <a:xfrm>
              <a:off x="3137177" y="3903187"/>
              <a:ext cx="632889" cy="64270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36" name="Text Box 10"/>
            <p:cNvSpPr txBox="1">
              <a:spLocks noChangeArrowheads="1"/>
            </p:cNvSpPr>
            <p:nvPr/>
          </p:nvSpPr>
          <p:spPr bwMode="auto">
            <a:xfrm>
              <a:off x="3206891" y="4087191"/>
              <a:ext cx="493459" cy="261610"/>
            </a:xfrm>
            <a:prstGeom prst="rect">
              <a:avLst/>
            </a:prstGeom>
            <a:noFill/>
            <a:ln w="9525">
              <a:noFill/>
              <a:miter lim="800000"/>
            </a:ln>
          </p:spPr>
          <p:txBody>
            <a:bodyPr wrap="square" lIns="45720" tIns="22860" rIns="45720" bIns="22860">
              <a:spAutoFit/>
            </a:bodyPr>
            <a:lstStyle/>
            <a:p>
              <a:pPr algn="ctr" defTabSz="1087755"/>
              <a:r>
                <a:rPr lang="en-US" sz="1400" b="1">
                  <a:solidFill>
                    <a:prstClr val="white"/>
                  </a:solidFill>
                  <a:cs typeface="+mn-ea"/>
                  <a:sym typeface="+mn-lt"/>
                </a:rPr>
                <a:t>25%</a:t>
              </a:r>
              <a:endParaRPr lang="en-US" sz="1050" b="1">
                <a:solidFill>
                  <a:prstClr val="white"/>
                </a:solidFill>
                <a:cs typeface="+mn-ea"/>
                <a:sym typeface="+mn-lt"/>
              </a:endParaRPr>
            </a:p>
          </p:txBody>
        </p:sp>
      </p:grpSp>
      <p:grpSp>
        <p:nvGrpSpPr>
          <p:cNvPr id="39" name="组合 38"/>
          <p:cNvGrpSpPr/>
          <p:nvPr/>
        </p:nvGrpSpPr>
        <p:grpSpPr>
          <a:xfrm>
            <a:off x="7560442" y="3322146"/>
            <a:ext cx="1259029" cy="642707"/>
            <a:chOff x="7559647" y="3322146"/>
            <a:chExt cx="1259029" cy="642707"/>
          </a:xfrm>
        </p:grpSpPr>
        <p:cxnSp>
          <p:nvCxnSpPr>
            <p:cNvPr id="40" name="Straight Arrow Connector 11"/>
            <p:cNvCxnSpPr/>
            <p:nvPr/>
          </p:nvCxnSpPr>
          <p:spPr>
            <a:xfrm>
              <a:off x="7559647" y="3643499"/>
              <a:ext cx="715588" cy="0"/>
            </a:xfrm>
            <a:prstGeom prst="straightConnector1">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Oval 23"/>
            <p:cNvSpPr>
              <a:spLocks noChangeArrowheads="1"/>
            </p:cNvSpPr>
            <p:nvPr/>
          </p:nvSpPr>
          <p:spPr bwMode="auto">
            <a:xfrm>
              <a:off x="8185787" y="3322146"/>
              <a:ext cx="632889" cy="642707"/>
            </a:xfrm>
            <a:prstGeom prst="ellipse">
              <a:avLst/>
            </a:prstGeom>
            <a:solidFill>
              <a:srgbClr val="930018"/>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42" name="Text Box 10"/>
            <p:cNvSpPr txBox="1">
              <a:spLocks noChangeArrowheads="1"/>
            </p:cNvSpPr>
            <p:nvPr/>
          </p:nvSpPr>
          <p:spPr bwMode="auto">
            <a:xfrm>
              <a:off x="8255502" y="3506150"/>
              <a:ext cx="493459" cy="261610"/>
            </a:xfrm>
            <a:prstGeom prst="rect">
              <a:avLst/>
            </a:prstGeom>
            <a:noFill/>
            <a:ln w="9525">
              <a:noFill/>
              <a:miter lim="800000"/>
            </a:ln>
          </p:spPr>
          <p:txBody>
            <a:bodyPr wrap="square" lIns="45720" tIns="22860" rIns="45720" bIns="22860">
              <a:spAutoFit/>
            </a:bodyPr>
            <a:lstStyle/>
            <a:p>
              <a:pPr algn="ctr" defTabSz="1087755"/>
              <a:r>
                <a:rPr lang="en-US" sz="1400" b="1" dirty="0">
                  <a:solidFill>
                    <a:prstClr val="white"/>
                  </a:solidFill>
                  <a:cs typeface="+mn-ea"/>
                  <a:sym typeface="+mn-lt"/>
                </a:rPr>
                <a:t>25%</a:t>
              </a:r>
              <a:endParaRPr lang="en-US" sz="1050" b="1" dirty="0">
                <a:solidFill>
                  <a:prstClr val="white"/>
                </a:solidFill>
                <a:cs typeface="+mn-ea"/>
                <a:sym typeface="+mn-lt"/>
              </a:endParaRPr>
            </a:p>
          </p:txBody>
        </p:sp>
      </p:grpSp>
      <p:grpSp>
        <p:nvGrpSpPr>
          <p:cNvPr id="45" name="组合 44"/>
          <p:cNvGrpSpPr/>
          <p:nvPr/>
        </p:nvGrpSpPr>
        <p:grpSpPr>
          <a:xfrm>
            <a:off x="7023752" y="4925401"/>
            <a:ext cx="1835190" cy="642707"/>
            <a:chOff x="7022957" y="4925400"/>
            <a:chExt cx="1835190" cy="642707"/>
          </a:xfrm>
        </p:grpSpPr>
        <p:cxnSp>
          <p:nvCxnSpPr>
            <p:cNvPr id="46" name="Straight Arrow Connector 13"/>
            <p:cNvCxnSpPr/>
            <p:nvPr/>
          </p:nvCxnSpPr>
          <p:spPr>
            <a:xfrm>
              <a:off x="7022957" y="5246753"/>
              <a:ext cx="1699521" cy="0"/>
            </a:xfrm>
            <a:prstGeom prst="straightConnector1">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7" name="Oval 26"/>
            <p:cNvSpPr>
              <a:spLocks noChangeArrowheads="1"/>
            </p:cNvSpPr>
            <p:nvPr/>
          </p:nvSpPr>
          <p:spPr bwMode="auto">
            <a:xfrm>
              <a:off x="8225258" y="4925400"/>
              <a:ext cx="632889" cy="642707"/>
            </a:xfrm>
            <a:prstGeom prst="ellipse">
              <a:avLst/>
            </a:pr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48" name="Text Box 10"/>
            <p:cNvSpPr txBox="1">
              <a:spLocks noChangeArrowheads="1"/>
            </p:cNvSpPr>
            <p:nvPr/>
          </p:nvSpPr>
          <p:spPr bwMode="auto">
            <a:xfrm>
              <a:off x="8294973" y="5109404"/>
              <a:ext cx="493459" cy="261610"/>
            </a:xfrm>
            <a:prstGeom prst="rect">
              <a:avLst/>
            </a:prstGeom>
            <a:noFill/>
            <a:ln w="9525">
              <a:noFill/>
              <a:miter lim="800000"/>
            </a:ln>
          </p:spPr>
          <p:txBody>
            <a:bodyPr wrap="square" lIns="45720" tIns="22860" rIns="45720" bIns="22860">
              <a:spAutoFit/>
            </a:bodyPr>
            <a:lstStyle/>
            <a:p>
              <a:pPr algn="ctr" defTabSz="1087755"/>
              <a:r>
                <a:rPr lang="en-US" sz="1400" b="1">
                  <a:solidFill>
                    <a:prstClr val="white"/>
                  </a:solidFill>
                  <a:cs typeface="+mn-ea"/>
                  <a:sym typeface="+mn-lt"/>
                </a:rPr>
                <a:t>20%</a:t>
              </a:r>
              <a:endParaRPr lang="en-US" sz="1050" b="1">
                <a:solidFill>
                  <a:prstClr val="white"/>
                </a:solidFill>
                <a:cs typeface="+mn-ea"/>
                <a:sym typeface="+mn-lt"/>
              </a:endParaRPr>
            </a:p>
          </p:txBody>
        </p:sp>
      </p:grpSp>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技术难点</a:t>
            </a:r>
            <a:endParaRPr lang="en-US" altLang="zh-CN" sz="2000" b="1" spc="600" noProof="1">
              <a:solidFill>
                <a:schemeClr val="bg1"/>
              </a:solidFill>
              <a:latin typeface="+mn-lt"/>
              <a:cs typeface="+mn-ea"/>
              <a:sym typeface="+mn-lt"/>
            </a:endParaRPr>
          </a:p>
        </p:txBody>
      </p:sp>
      <p:sp>
        <p:nvSpPr>
          <p:cNvPr id="2" name="Freeform 2"/>
          <p:cNvSpPr>
            <a:spLocks noEditPoints="1"/>
          </p:cNvSpPr>
          <p:nvPr/>
        </p:nvSpPr>
        <p:spPr bwMode="auto">
          <a:xfrm>
            <a:off x="4297691" y="3341652"/>
            <a:ext cx="1765548" cy="1765778"/>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3" name="Freeform 3"/>
          <p:cNvSpPr>
            <a:spLocks noEditPoints="1"/>
          </p:cNvSpPr>
          <p:nvPr/>
        </p:nvSpPr>
        <p:spPr bwMode="auto">
          <a:xfrm>
            <a:off x="6063239" y="2765295"/>
            <a:ext cx="1765548" cy="1765778"/>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930018"/>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4" name="Freeform 4"/>
          <p:cNvSpPr>
            <a:spLocks noEditPoints="1"/>
          </p:cNvSpPr>
          <p:nvPr/>
        </p:nvSpPr>
        <p:spPr bwMode="auto">
          <a:xfrm>
            <a:off x="5747050" y="4531075"/>
            <a:ext cx="1431175" cy="143136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5" name="Freeform 5"/>
          <p:cNvSpPr>
            <a:spLocks noEditPoints="1"/>
          </p:cNvSpPr>
          <p:nvPr/>
        </p:nvSpPr>
        <p:spPr bwMode="auto">
          <a:xfrm>
            <a:off x="4992691" y="1910292"/>
            <a:ext cx="1431175" cy="143136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cs typeface="+mn-ea"/>
              <a:sym typeface="+mn-lt"/>
            </a:endParaRPr>
          </a:p>
        </p:txBody>
      </p:sp>
      <p:sp>
        <p:nvSpPr>
          <p:cNvPr id="6" name="Freeform 6"/>
          <p:cNvSpPr>
            <a:spLocks noEditPoints="1"/>
          </p:cNvSpPr>
          <p:nvPr/>
        </p:nvSpPr>
        <p:spPr bwMode="auto">
          <a:xfrm>
            <a:off x="6423866" y="1723753"/>
            <a:ext cx="983933" cy="98406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accent3"/>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grpSp>
        <p:nvGrpSpPr>
          <p:cNvPr id="7" name="Group 39"/>
          <p:cNvGrpSpPr/>
          <p:nvPr/>
        </p:nvGrpSpPr>
        <p:grpSpPr>
          <a:xfrm>
            <a:off x="6193947" y="5005077"/>
            <a:ext cx="537381" cy="437338"/>
            <a:chOff x="1550139" y="1314466"/>
            <a:chExt cx="509139" cy="414300"/>
          </a:xfrm>
          <a:solidFill>
            <a:schemeClr val="accent4"/>
          </a:solidFill>
        </p:grpSpPr>
        <p:sp>
          <p:nvSpPr>
            <p:cNvPr id="8"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9"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10" name="Oval 7"/>
            <p:cNvSpPr>
              <a:spLocks noChangeArrowheads="1"/>
            </p:cNvSpPr>
            <p:nvPr/>
          </p:nvSpPr>
          <p:spPr bwMode="auto">
            <a:xfrm>
              <a:off x="1777255" y="1484179"/>
              <a:ext cx="52412" cy="54907"/>
            </a:xfrm>
            <a:prstGeom prst="ellipse">
              <a:avLst/>
            </a:pr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grpSp>
      <p:sp>
        <p:nvSpPr>
          <p:cNvPr id="11" name="Freeform 34"/>
          <p:cNvSpPr/>
          <p:nvPr/>
        </p:nvSpPr>
        <p:spPr bwMode="auto">
          <a:xfrm>
            <a:off x="6731328" y="2037071"/>
            <a:ext cx="389473" cy="344330"/>
          </a:xfrm>
          <a:custGeom>
            <a:avLst/>
            <a:gdLst>
              <a:gd name="T0" fmla="*/ 136 w 136"/>
              <a:gd name="T1" fmla="*/ 48 h 120"/>
              <a:gd name="T2" fmla="*/ 68 w 136"/>
              <a:gd name="T3" fmla="*/ 0 h 120"/>
              <a:gd name="T4" fmla="*/ 0 w 136"/>
              <a:gd name="T5" fmla="*/ 48 h 120"/>
              <a:gd name="T6" fmla="*/ 37 w 136"/>
              <a:gd name="T7" fmla="*/ 91 h 120"/>
              <a:gd name="T8" fmla="*/ 22 w 136"/>
              <a:gd name="T9" fmla="*/ 120 h 120"/>
              <a:gd name="T10" fmla="*/ 73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solidFill>
            <a:schemeClr val="accent3"/>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12" name="Freeform 55"/>
          <p:cNvSpPr>
            <a:spLocks noEditPoints="1"/>
          </p:cNvSpPr>
          <p:nvPr/>
        </p:nvSpPr>
        <p:spPr bwMode="auto">
          <a:xfrm>
            <a:off x="6639689" y="3373670"/>
            <a:ext cx="612939" cy="641533"/>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rgbClr val="930018"/>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grpSp>
        <p:nvGrpSpPr>
          <p:cNvPr id="13" name="Group 45"/>
          <p:cNvGrpSpPr/>
          <p:nvPr/>
        </p:nvGrpSpPr>
        <p:grpSpPr>
          <a:xfrm>
            <a:off x="5406681" y="2329122"/>
            <a:ext cx="603194" cy="593698"/>
            <a:chOff x="1587575" y="2265358"/>
            <a:chExt cx="314468" cy="309477"/>
          </a:xfrm>
          <a:solidFill>
            <a:srgbClr val="B47730"/>
          </a:solidFill>
        </p:grpSpPr>
        <p:sp>
          <p:nvSpPr>
            <p:cNvPr id="14"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cs typeface="+mn-ea"/>
                <a:sym typeface="+mn-lt"/>
              </a:endParaRPr>
            </a:p>
          </p:txBody>
        </p:sp>
        <p:sp>
          <p:nvSpPr>
            <p:cNvPr id="15" name="Oval 60"/>
            <p:cNvSpPr>
              <a:spLocks noChangeArrowheads="1"/>
            </p:cNvSpPr>
            <p:nvPr/>
          </p:nvSpPr>
          <p:spPr bwMode="auto">
            <a:xfrm>
              <a:off x="1712364" y="2387652"/>
              <a:ext cx="64890" cy="62395"/>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cs typeface="+mn-ea"/>
                <a:sym typeface="+mn-lt"/>
              </a:endParaRPr>
            </a:p>
          </p:txBody>
        </p:sp>
      </p:grpSp>
      <p:grpSp>
        <p:nvGrpSpPr>
          <p:cNvPr id="16" name="Group 48"/>
          <p:cNvGrpSpPr/>
          <p:nvPr/>
        </p:nvGrpSpPr>
        <p:grpSpPr>
          <a:xfrm>
            <a:off x="4945920" y="3991555"/>
            <a:ext cx="438816" cy="495010"/>
            <a:chOff x="5513440" y="1766202"/>
            <a:chExt cx="429274" cy="484183"/>
          </a:xfrm>
          <a:solidFill>
            <a:schemeClr val="accent2"/>
          </a:solidFill>
        </p:grpSpPr>
        <p:sp>
          <p:nvSpPr>
            <p:cNvPr id="17"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18"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19"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grpSp>
      <p:grpSp>
        <p:nvGrpSpPr>
          <p:cNvPr id="51" name="组合 50"/>
          <p:cNvGrpSpPr/>
          <p:nvPr/>
        </p:nvGrpSpPr>
        <p:grpSpPr>
          <a:xfrm>
            <a:off x="8858942" y="1770201"/>
            <a:ext cx="2540226" cy="754331"/>
            <a:chOff x="436522" y="1886576"/>
            <a:chExt cx="2540226" cy="754331"/>
          </a:xfrm>
        </p:grpSpPr>
        <p:sp>
          <p:nvSpPr>
            <p:cNvPr id="52" name="文本框 51"/>
            <p:cNvSpPr txBox="1"/>
            <p:nvPr/>
          </p:nvSpPr>
          <p:spPr>
            <a:xfrm>
              <a:off x="444501" y="2152504"/>
              <a:ext cx="2532247"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3" name="文本框 52"/>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54" name="组合 53"/>
          <p:cNvGrpSpPr/>
          <p:nvPr/>
        </p:nvGrpSpPr>
        <p:grpSpPr>
          <a:xfrm>
            <a:off x="692777" y="2124322"/>
            <a:ext cx="2433292" cy="754331"/>
            <a:chOff x="1699923" y="1886576"/>
            <a:chExt cx="2433292" cy="754331"/>
          </a:xfrm>
        </p:grpSpPr>
        <p:sp>
          <p:nvSpPr>
            <p:cNvPr id="55" name="文本框 54"/>
            <p:cNvSpPr txBox="1"/>
            <p:nvPr/>
          </p:nvSpPr>
          <p:spPr>
            <a:xfrm>
              <a:off x="1699923" y="2152504"/>
              <a:ext cx="2433291"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6" name="文本框 55"/>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57" name="组合 56"/>
          <p:cNvGrpSpPr/>
          <p:nvPr/>
        </p:nvGrpSpPr>
        <p:grpSpPr>
          <a:xfrm>
            <a:off x="8858942" y="3259789"/>
            <a:ext cx="3049456" cy="958425"/>
            <a:chOff x="436522" y="1886576"/>
            <a:chExt cx="3049456" cy="958425"/>
          </a:xfrm>
        </p:grpSpPr>
        <p:sp>
          <p:nvSpPr>
            <p:cNvPr id="58" name="文本框 57"/>
            <p:cNvSpPr txBox="1"/>
            <p:nvPr/>
          </p:nvSpPr>
          <p:spPr>
            <a:xfrm>
              <a:off x="444501" y="2152504"/>
              <a:ext cx="3041477" cy="692497"/>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 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 板网 唯 一访问网址：</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www.51pptmo ban.com</a:t>
              </a:r>
            </a:p>
          </p:txBody>
        </p:sp>
        <p:sp>
          <p:nvSpPr>
            <p:cNvPr id="59" name="文本框 58"/>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60" name="组合 59"/>
          <p:cNvGrpSpPr/>
          <p:nvPr/>
        </p:nvGrpSpPr>
        <p:grpSpPr>
          <a:xfrm>
            <a:off x="8858942" y="4869588"/>
            <a:ext cx="2540226" cy="754331"/>
            <a:chOff x="436522" y="1886576"/>
            <a:chExt cx="2540226" cy="754331"/>
          </a:xfrm>
        </p:grpSpPr>
        <p:sp>
          <p:nvSpPr>
            <p:cNvPr id="61" name="文本框 60"/>
            <p:cNvSpPr txBox="1"/>
            <p:nvPr/>
          </p:nvSpPr>
          <p:spPr>
            <a:xfrm>
              <a:off x="444501" y="2152504"/>
              <a:ext cx="2532247"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62" name="文本框 61"/>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63" name="组合 62"/>
          <p:cNvGrpSpPr/>
          <p:nvPr/>
        </p:nvGrpSpPr>
        <p:grpSpPr>
          <a:xfrm>
            <a:off x="692777" y="3847374"/>
            <a:ext cx="2433292" cy="754331"/>
            <a:chOff x="1699923" y="1886576"/>
            <a:chExt cx="2433292" cy="754331"/>
          </a:xfrm>
        </p:grpSpPr>
        <p:sp>
          <p:nvSpPr>
            <p:cNvPr id="64" name="文本框 63"/>
            <p:cNvSpPr txBox="1"/>
            <p:nvPr/>
          </p:nvSpPr>
          <p:spPr>
            <a:xfrm>
              <a:off x="1699923" y="2152504"/>
              <a:ext cx="2433291"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65" name="文本框 64"/>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29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300" noProof="1">
                  <a:gradFill>
                    <a:gsLst>
                      <a:gs pos="0">
                        <a:srgbClr val="FF0000"/>
                      </a:gs>
                      <a:gs pos="100000">
                        <a:srgbClr val="AC1516"/>
                      </a:gs>
                    </a:gsLst>
                    <a:lin ang="5400000" scaled="1"/>
                  </a:gradFill>
                  <a:latin typeface="+mn-lt"/>
                  <a:cs typeface="+mn-ea"/>
                  <a:sym typeface="+mn-lt"/>
                </a:rPr>
                <a:t>成果应用</a:t>
              </a:r>
              <a:endParaRPr lang="en-US" altLang="zh-CN" sz="2000" b="1" spc="3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183011" y="2898293"/>
              <a:ext cx="734295"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04</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3048001" y="4188726"/>
            <a:ext cx="6096000" cy="830356"/>
          </a:xfrm>
          <a:prstGeom prst="rect">
            <a:avLst/>
          </a:prstGeom>
          <a:noFill/>
        </p:spPr>
        <p:txBody>
          <a:bodyPr wrap="square">
            <a:spAutoFit/>
          </a:bodyPr>
          <a:lstStyle/>
          <a:p>
            <a:pPr algn="ctr">
              <a:lnSpc>
                <a:spcPct val="150000"/>
              </a:lnSpc>
            </a:pPr>
            <a:r>
              <a:rPr lang="zh-CN" altLang="en-US" sz="1100" dirty="0">
                <a:solidFill>
                  <a:schemeClr val="bg1"/>
                </a:solidFill>
              </a:rPr>
              <a:t>此处添加详细文本描述，建议与标题相关并符合整体语言风格，语言描述尽量简洁生动。尽量将每页幻灯片的字数控制在200字以内，据统计每页幻灯片的最好控制在5分钟之内。此处添加详细文本描述，建议与标题相关并符合整体语言风格，语言描述尽量简洁生动。</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成果应用</a:t>
            </a:r>
            <a:endParaRPr lang="en-US" altLang="zh-CN" sz="2000" b="1" spc="600" noProof="1">
              <a:solidFill>
                <a:schemeClr val="bg1"/>
              </a:solidFill>
              <a:latin typeface="+mn-lt"/>
              <a:cs typeface="+mn-ea"/>
              <a:sym typeface="+mn-lt"/>
            </a:endParaRPr>
          </a:p>
        </p:txBody>
      </p:sp>
      <p:sp>
        <p:nvSpPr>
          <p:cNvPr id="2" name="矩形 1"/>
          <p:cNvSpPr/>
          <p:nvPr/>
        </p:nvSpPr>
        <p:spPr>
          <a:xfrm>
            <a:off x="3637762" y="1730103"/>
            <a:ext cx="2375110" cy="3692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736234" y="1730103"/>
            <a:ext cx="2375110" cy="36906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占位符 18"/>
          <p:cNvPicPr>
            <a:picLocks noChangeAspect="1"/>
          </p:cNvPicPr>
          <p:nvPr/>
        </p:nvPicPr>
        <p:blipFill>
          <a:blip r:embed="rId3" cstate="screen"/>
          <a:srcRect/>
          <a:stretch>
            <a:fillRect/>
          </a:stretch>
        </p:blipFill>
        <p:spPr>
          <a:xfrm>
            <a:off x="6186998" y="1730103"/>
            <a:ext cx="2375110" cy="3690633"/>
          </a:xfrm>
          <a:prstGeom prst="rect">
            <a:avLst/>
          </a:prstGeom>
        </p:spPr>
      </p:pic>
      <p:pic>
        <p:nvPicPr>
          <p:cNvPr id="9" name="图片占位符 17"/>
          <p:cNvPicPr>
            <a:picLocks noChangeAspect="1"/>
          </p:cNvPicPr>
          <p:nvPr/>
        </p:nvPicPr>
        <p:blipFill>
          <a:blip r:embed="rId4" cstate="screen"/>
          <a:srcRect/>
          <a:stretch>
            <a:fillRect/>
          </a:stretch>
        </p:blipFill>
        <p:spPr>
          <a:xfrm>
            <a:off x="1088526" y="1730103"/>
            <a:ext cx="2375110" cy="3690633"/>
          </a:xfrm>
          <a:prstGeom prst="rect">
            <a:avLst/>
          </a:prstGeom>
        </p:spPr>
      </p:pic>
      <p:grpSp>
        <p:nvGrpSpPr>
          <p:cNvPr id="10" name="组合 9"/>
          <p:cNvGrpSpPr/>
          <p:nvPr/>
        </p:nvGrpSpPr>
        <p:grpSpPr>
          <a:xfrm>
            <a:off x="3815666" y="3291886"/>
            <a:ext cx="2019301" cy="1657954"/>
            <a:chOff x="352470" y="1813950"/>
            <a:chExt cx="2019301" cy="1657954"/>
          </a:xfrm>
        </p:grpSpPr>
        <p:sp>
          <p:nvSpPr>
            <p:cNvPr id="11" name="文本框 10"/>
            <p:cNvSpPr txBox="1"/>
            <p:nvPr/>
          </p:nvSpPr>
          <p:spPr>
            <a:xfrm>
              <a:off x="444501" y="2152504"/>
              <a:ext cx="1835240" cy="1319400"/>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2" name="文本框 11"/>
            <p:cNvSpPr txBox="1"/>
            <p:nvPr/>
          </p:nvSpPr>
          <p:spPr>
            <a:xfrm>
              <a:off x="352470" y="1813950"/>
              <a:ext cx="2019301"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3" name="组合 12"/>
          <p:cNvGrpSpPr/>
          <p:nvPr/>
        </p:nvGrpSpPr>
        <p:grpSpPr>
          <a:xfrm>
            <a:off x="8914138" y="3291886"/>
            <a:ext cx="2019301" cy="1657954"/>
            <a:chOff x="352470" y="1813950"/>
            <a:chExt cx="2019301" cy="1657954"/>
          </a:xfrm>
        </p:grpSpPr>
        <p:sp>
          <p:nvSpPr>
            <p:cNvPr id="14" name="文本框 13"/>
            <p:cNvSpPr txBox="1"/>
            <p:nvPr/>
          </p:nvSpPr>
          <p:spPr>
            <a:xfrm>
              <a:off x="444501" y="2152504"/>
              <a:ext cx="1835240" cy="1319400"/>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5" name="文本框 14"/>
            <p:cNvSpPr txBox="1"/>
            <p:nvPr/>
          </p:nvSpPr>
          <p:spPr>
            <a:xfrm>
              <a:off x="352470" y="1813950"/>
              <a:ext cx="2019301"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
        <p:nvSpPr>
          <p:cNvPr id="20" name="图形 16" descr="书籍 纯色填充"/>
          <p:cNvSpPr/>
          <p:nvPr/>
        </p:nvSpPr>
        <p:spPr>
          <a:xfrm>
            <a:off x="9518023" y="2113111"/>
            <a:ext cx="811529" cy="757237"/>
          </a:xfrm>
          <a:custGeom>
            <a:avLst/>
            <a:gdLst>
              <a:gd name="connsiteX0" fmla="*/ 811530 w 811529"/>
              <a:gd name="connsiteY0" fmla="*/ 266700 h 757237"/>
              <a:gd name="connsiteX1" fmla="*/ 762000 w 811529"/>
              <a:gd name="connsiteY1" fmla="*/ 248603 h 757237"/>
              <a:gd name="connsiteX2" fmla="*/ 762000 w 811529"/>
              <a:gd name="connsiteY2" fmla="*/ 144780 h 757237"/>
              <a:gd name="connsiteX3" fmla="*/ 811530 w 811529"/>
              <a:gd name="connsiteY3" fmla="*/ 123825 h 757237"/>
              <a:gd name="connsiteX4" fmla="*/ 476250 w 811529"/>
              <a:gd name="connsiteY4" fmla="*/ 0 h 757237"/>
              <a:gd name="connsiteX5" fmla="*/ 68580 w 811529"/>
              <a:gd name="connsiteY5" fmla="*/ 142875 h 757237"/>
              <a:gd name="connsiteX6" fmla="*/ 28575 w 811529"/>
              <a:gd name="connsiteY6" fmla="*/ 257175 h 757237"/>
              <a:gd name="connsiteX7" fmla="*/ 33337 w 811529"/>
              <a:gd name="connsiteY7" fmla="*/ 299085 h 757237"/>
              <a:gd name="connsiteX8" fmla="*/ 0 w 811529"/>
              <a:gd name="connsiteY8" fmla="*/ 409575 h 757237"/>
              <a:gd name="connsiteX9" fmla="*/ 28575 w 811529"/>
              <a:gd name="connsiteY9" fmla="*/ 492443 h 757237"/>
              <a:gd name="connsiteX10" fmla="*/ 26670 w 811529"/>
              <a:gd name="connsiteY10" fmla="*/ 552450 h 757237"/>
              <a:gd name="connsiteX11" fmla="*/ 76200 w 811529"/>
              <a:gd name="connsiteY11" fmla="*/ 647700 h 757237"/>
              <a:gd name="connsiteX12" fmla="*/ 340995 w 811529"/>
              <a:gd name="connsiteY12" fmla="*/ 757238 h 757237"/>
              <a:gd name="connsiteX13" fmla="*/ 809625 w 811529"/>
              <a:gd name="connsiteY13" fmla="*/ 562928 h 757237"/>
              <a:gd name="connsiteX14" fmla="*/ 760095 w 811529"/>
              <a:gd name="connsiteY14" fmla="*/ 544830 h 757237"/>
              <a:gd name="connsiteX15" fmla="*/ 760095 w 811529"/>
              <a:gd name="connsiteY15" fmla="*/ 440055 h 757237"/>
              <a:gd name="connsiteX16" fmla="*/ 809625 w 811529"/>
              <a:gd name="connsiteY16" fmla="*/ 419100 h 757237"/>
              <a:gd name="connsiteX17" fmla="*/ 733425 w 811529"/>
              <a:gd name="connsiteY17" fmla="*/ 390525 h 757237"/>
              <a:gd name="connsiteX18" fmla="*/ 733425 w 811529"/>
              <a:gd name="connsiteY18" fmla="*/ 299085 h 757237"/>
              <a:gd name="connsiteX19" fmla="*/ 811530 w 811529"/>
              <a:gd name="connsiteY19" fmla="*/ 266700 h 757237"/>
              <a:gd name="connsiteX20" fmla="*/ 80010 w 811529"/>
              <a:gd name="connsiteY20" fmla="*/ 209550 h 757237"/>
              <a:gd name="connsiteX21" fmla="*/ 344805 w 811529"/>
              <a:gd name="connsiteY21" fmla="*/ 313373 h 757237"/>
              <a:gd name="connsiteX22" fmla="*/ 724853 w 811529"/>
              <a:gd name="connsiteY22" fmla="*/ 160020 h 757237"/>
              <a:gd name="connsiteX23" fmla="*/ 724853 w 811529"/>
              <a:gd name="connsiteY23" fmla="*/ 241935 h 757237"/>
              <a:gd name="connsiteX24" fmla="*/ 344805 w 811529"/>
              <a:gd name="connsiteY24" fmla="*/ 400050 h 757237"/>
              <a:gd name="connsiteX25" fmla="*/ 80010 w 811529"/>
              <a:gd name="connsiteY25" fmla="*/ 295275 h 757237"/>
              <a:gd name="connsiteX26" fmla="*/ 80010 w 811529"/>
              <a:gd name="connsiteY26" fmla="*/ 209550 h 757237"/>
              <a:gd name="connsiteX27" fmla="*/ 722948 w 811529"/>
              <a:gd name="connsiteY27" fmla="*/ 538163 h 757237"/>
              <a:gd name="connsiteX28" fmla="*/ 342900 w 811529"/>
              <a:gd name="connsiteY28" fmla="*/ 695325 h 757237"/>
              <a:gd name="connsiteX29" fmla="*/ 77153 w 811529"/>
              <a:gd name="connsiteY29" fmla="*/ 590550 h 757237"/>
              <a:gd name="connsiteX30" fmla="*/ 77153 w 811529"/>
              <a:gd name="connsiteY30" fmla="*/ 516255 h 757237"/>
              <a:gd name="connsiteX31" fmla="*/ 314325 w 811529"/>
              <a:gd name="connsiteY31" fmla="*/ 613410 h 757237"/>
              <a:gd name="connsiteX32" fmla="*/ 723900 w 811529"/>
              <a:gd name="connsiteY32" fmla="*/ 451485 h 757237"/>
              <a:gd name="connsiteX33" fmla="*/ 722948 w 811529"/>
              <a:gd name="connsiteY33" fmla="*/ 538163 h 757237"/>
              <a:gd name="connsiteX34" fmla="*/ 696278 w 811529"/>
              <a:gd name="connsiteY34" fmla="*/ 395288 h 757237"/>
              <a:gd name="connsiteX35" fmla="*/ 316230 w 811529"/>
              <a:gd name="connsiteY35" fmla="*/ 552450 h 757237"/>
              <a:gd name="connsiteX36" fmla="*/ 51435 w 811529"/>
              <a:gd name="connsiteY36" fmla="*/ 447675 h 757237"/>
              <a:gd name="connsiteX37" fmla="*/ 51435 w 811529"/>
              <a:gd name="connsiteY37" fmla="*/ 361950 h 757237"/>
              <a:gd name="connsiteX38" fmla="*/ 323850 w 811529"/>
              <a:gd name="connsiteY38" fmla="*/ 470535 h 757237"/>
              <a:gd name="connsiteX39" fmla="*/ 697230 w 811529"/>
              <a:gd name="connsiteY39" fmla="*/ 314325 h 757237"/>
              <a:gd name="connsiteX40" fmla="*/ 697230 w 811529"/>
              <a:gd name="connsiteY40" fmla="*/ 395288 h 75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1529" h="757237">
                <a:moveTo>
                  <a:pt x="811530" y="266700"/>
                </a:moveTo>
                <a:lnTo>
                  <a:pt x="762000" y="248603"/>
                </a:lnTo>
                <a:lnTo>
                  <a:pt x="762000" y="144780"/>
                </a:lnTo>
                <a:lnTo>
                  <a:pt x="811530" y="123825"/>
                </a:lnTo>
                <a:lnTo>
                  <a:pt x="476250" y="0"/>
                </a:lnTo>
                <a:lnTo>
                  <a:pt x="68580" y="142875"/>
                </a:lnTo>
                <a:cubicBezTo>
                  <a:pt x="29528" y="161925"/>
                  <a:pt x="28575" y="214312"/>
                  <a:pt x="28575" y="257175"/>
                </a:cubicBezTo>
                <a:cubicBezTo>
                  <a:pt x="28575" y="271463"/>
                  <a:pt x="30480" y="285750"/>
                  <a:pt x="33337" y="299085"/>
                </a:cubicBezTo>
                <a:cubicBezTo>
                  <a:pt x="952" y="320040"/>
                  <a:pt x="0" y="368618"/>
                  <a:pt x="0" y="409575"/>
                </a:cubicBezTo>
                <a:cubicBezTo>
                  <a:pt x="0" y="442913"/>
                  <a:pt x="7620" y="473393"/>
                  <a:pt x="28575" y="492443"/>
                </a:cubicBezTo>
                <a:cubicBezTo>
                  <a:pt x="23813" y="508635"/>
                  <a:pt x="26670" y="528638"/>
                  <a:pt x="26670" y="552450"/>
                </a:cubicBezTo>
                <a:cubicBezTo>
                  <a:pt x="26670" y="595313"/>
                  <a:pt x="38100" y="634365"/>
                  <a:pt x="76200" y="647700"/>
                </a:cubicBezTo>
                <a:lnTo>
                  <a:pt x="340995" y="757238"/>
                </a:lnTo>
                <a:lnTo>
                  <a:pt x="809625" y="562928"/>
                </a:lnTo>
                <a:lnTo>
                  <a:pt x="760095" y="544830"/>
                </a:lnTo>
                <a:lnTo>
                  <a:pt x="760095" y="440055"/>
                </a:lnTo>
                <a:lnTo>
                  <a:pt x="809625" y="419100"/>
                </a:lnTo>
                <a:lnTo>
                  <a:pt x="733425" y="390525"/>
                </a:lnTo>
                <a:lnTo>
                  <a:pt x="733425" y="299085"/>
                </a:lnTo>
                <a:lnTo>
                  <a:pt x="811530" y="266700"/>
                </a:lnTo>
                <a:close/>
                <a:moveTo>
                  <a:pt x="80010" y="209550"/>
                </a:moveTo>
                <a:lnTo>
                  <a:pt x="344805" y="313373"/>
                </a:lnTo>
                <a:lnTo>
                  <a:pt x="724853" y="160020"/>
                </a:lnTo>
                <a:lnTo>
                  <a:pt x="724853" y="241935"/>
                </a:lnTo>
                <a:lnTo>
                  <a:pt x="344805" y="400050"/>
                </a:lnTo>
                <a:lnTo>
                  <a:pt x="80010" y="295275"/>
                </a:lnTo>
                <a:lnTo>
                  <a:pt x="80010" y="209550"/>
                </a:lnTo>
                <a:close/>
                <a:moveTo>
                  <a:pt x="722948" y="538163"/>
                </a:moveTo>
                <a:lnTo>
                  <a:pt x="342900" y="695325"/>
                </a:lnTo>
                <a:lnTo>
                  <a:pt x="77153" y="590550"/>
                </a:lnTo>
                <a:lnTo>
                  <a:pt x="77153" y="516255"/>
                </a:lnTo>
                <a:lnTo>
                  <a:pt x="314325" y="613410"/>
                </a:lnTo>
                <a:lnTo>
                  <a:pt x="723900" y="451485"/>
                </a:lnTo>
                <a:lnTo>
                  <a:pt x="722948" y="538163"/>
                </a:lnTo>
                <a:close/>
                <a:moveTo>
                  <a:pt x="696278" y="395288"/>
                </a:moveTo>
                <a:lnTo>
                  <a:pt x="316230" y="552450"/>
                </a:lnTo>
                <a:lnTo>
                  <a:pt x="51435" y="447675"/>
                </a:lnTo>
                <a:lnTo>
                  <a:pt x="51435" y="361950"/>
                </a:lnTo>
                <a:lnTo>
                  <a:pt x="323850" y="470535"/>
                </a:lnTo>
                <a:lnTo>
                  <a:pt x="697230" y="314325"/>
                </a:lnTo>
                <a:lnTo>
                  <a:pt x="697230" y="395288"/>
                </a:lnTo>
                <a:close/>
              </a:path>
            </a:pathLst>
          </a:custGeom>
          <a:solidFill>
            <a:srgbClr val="930018"/>
          </a:solidFill>
          <a:ln w="9525" cap="flat">
            <a:noFill/>
            <a:prstDash val="solid"/>
            <a:miter/>
          </a:ln>
        </p:spPr>
        <p:txBody>
          <a:bodyPr rtlCol="0" anchor="ctr"/>
          <a:lstStyle/>
          <a:p>
            <a:endParaRPr lang="zh-CN" altLang="en-US"/>
          </a:p>
        </p:txBody>
      </p:sp>
      <p:grpSp>
        <p:nvGrpSpPr>
          <p:cNvPr id="30" name="组合 29"/>
          <p:cNvGrpSpPr/>
          <p:nvPr/>
        </p:nvGrpSpPr>
        <p:grpSpPr>
          <a:xfrm>
            <a:off x="4505720" y="2167404"/>
            <a:ext cx="647700" cy="647700"/>
            <a:chOff x="4505720" y="2167404"/>
            <a:chExt cx="647700" cy="647700"/>
          </a:xfrm>
          <a:solidFill>
            <a:srgbClr val="CA2C35"/>
          </a:solidFill>
        </p:grpSpPr>
        <p:sp>
          <p:nvSpPr>
            <p:cNvPr id="23" name="任意多边形: 形状 22"/>
            <p:cNvSpPr/>
            <p:nvPr/>
          </p:nvSpPr>
          <p:spPr>
            <a:xfrm>
              <a:off x="4505720" y="2757954"/>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grpFill/>
            <a:ln w="9525" cap="flat">
              <a:noFill/>
              <a:prstDash val="solid"/>
              <a:miter/>
            </a:ln>
          </p:spPr>
          <p:txBody>
            <a:bodyPr rtlCol="0" anchor="ctr"/>
            <a:lstStyle/>
            <a:p>
              <a:endParaRPr lang="zh-CN" altLang="en-US"/>
            </a:p>
          </p:txBody>
        </p:sp>
        <p:sp>
          <p:nvSpPr>
            <p:cNvPr id="24" name="任意多边形: 形状 23"/>
            <p:cNvSpPr/>
            <p:nvPr/>
          </p:nvSpPr>
          <p:spPr>
            <a:xfrm>
              <a:off x="4505720" y="2167404"/>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grpFill/>
            <a:ln w="9525" cap="flat">
              <a:noFill/>
              <a:prstDash val="solid"/>
              <a:miter/>
            </a:ln>
          </p:spPr>
          <p:txBody>
            <a:bodyPr rtlCol="0" anchor="ctr"/>
            <a:lstStyle/>
            <a:p>
              <a:endParaRPr lang="zh-CN" altLang="en-US"/>
            </a:p>
          </p:txBody>
        </p:sp>
        <p:sp>
          <p:nvSpPr>
            <p:cNvPr id="25" name="任意多边形: 形状 24"/>
            <p:cNvSpPr/>
            <p:nvPr/>
          </p:nvSpPr>
          <p:spPr>
            <a:xfrm>
              <a:off x="4981970" y="2643654"/>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grpFill/>
            <a:ln w="9525" cap="flat">
              <a:noFill/>
              <a:prstDash val="solid"/>
              <a:miter/>
            </a:ln>
          </p:spPr>
          <p:txBody>
            <a:bodyPr rtlCol="0" anchor="ctr"/>
            <a:lstStyle/>
            <a:p>
              <a:endParaRPr lang="zh-CN" altLang="en-US"/>
            </a:p>
          </p:txBody>
        </p:sp>
        <p:sp>
          <p:nvSpPr>
            <p:cNvPr id="26" name="任意多边形: 形状 25"/>
            <p:cNvSpPr/>
            <p:nvPr/>
          </p:nvSpPr>
          <p:spPr>
            <a:xfrm>
              <a:off x="4981970" y="2319804"/>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grpFill/>
            <a:ln w="9525" cap="flat">
              <a:noFill/>
              <a:prstDash val="solid"/>
              <a:miter/>
            </a:ln>
          </p:spPr>
          <p:txBody>
            <a:bodyPr rtlCol="0" anchor="ctr"/>
            <a:lstStyle/>
            <a:p>
              <a:endParaRPr lang="zh-CN" altLang="en-US"/>
            </a:p>
          </p:txBody>
        </p:sp>
        <p:sp>
          <p:nvSpPr>
            <p:cNvPr id="27" name="任意多边形: 形状 26"/>
            <p:cNvSpPr/>
            <p:nvPr/>
          </p:nvSpPr>
          <p:spPr>
            <a:xfrm>
              <a:off x="4981970" y="2205504"/>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grpFill/>
            <a:ln w="9525" cap="flat">
              <a:noFill/>
              <a:prstDash val="solid"/>
              <a:miter/>
            </a:ln>
          </p:spPr>
          <p:txBody>
            <a:bodyPr rtlCol="0" anchor="ctr"/>
            <a:lstStyle/>
            <a:p>
              <a:endParaRPr lang="zh-CN" altLang="en-US"/>
            </a:p>
          </p:txBody>
        </p:sp>
        <p:sp>
          <p:nvSpPr>
            <p:cNvPr id="28" name="任意多边形: 形状 27"/>
            <p:cNvSpPr/>
            <p:nvPr/>
          </p:nvSpPr>
          <p:spPr>
            <a:xfrm>
              <a:off x="4791470" y="2300754"/>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grpFill/>
            <a:ln w="9525" cap="flat">
              <a:noFill/>
              <a:prstDash val="solid"/>
              <a:miter/>
            </a:ln>
          </p:spPr>
          <p:txBody>
            <a:bodyPr rtlCol="0" anchor="ctr"/>
            <a:lstStyle/>
            <a:p>
              <a:endParaRPr lang="zh-CN" altLang="en-US"/>
            </a:p>
          </p:txBody>
        </p:sp>
        <p:sp>
          <p:nvSpPr>
            <p:cNvPr id="29" name="任意多边形: 形状 28"/>
            <p:cNvSpPr/>
            <p:nvPr/>
          </p:nvSpPr>
          <p:spPr>
            <a:xfrm>
              <a:off x="4620020" y="2224554"/>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grpFill/>
            <a:ln w="9525" cap="flat">
              <a:noFill/>
              <a:prstDash val="solid"/>
              <a:miter/>
            </a:ln>
          </p:spPr>
          <p:txBody>
            <a:bodyPr rtlCol="0" anchor="ctr"/>
            <a:lstStyle/>
            <a:p>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成果应用</a:t>
            </a:r>
            <a:endParaRPr lang="en-US" altLang="zh-CN" sz="2000" b="1" spc="600" noProof="1">
              <a:solidFill>
                <a:schemeClr val="bg1"/>
              </a:solidFill>
              <a:latin typeface="+mn-lt"/>
              <a:cs typeface="+mn-ea"/>
              <a:sym typeface="+mn-lt"/>
            </a:endParaRPr>
          </a:p>
        </p:txBody>
      </p:sp>
      <p:sp>
        <p:nvSpPr>
          <p:cNvPr id="3" name="Freeform 67"/>
          <p:cNvSpPr/>
          <p:nvPr/>
        </p:nvSpPr>
        <p:spPr>
          <a:xfrm>
            <a:off x="1027245" y="1833510"/>
            <a:ext cx="1132988" cy="1618764"/>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rgbClr val="CA2C3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01</a:t>
            </a:r>
          </a:p>
        </p:txBody>
      </p:sp>
      <p:sp>
        <p:nvSpPr>
          <p:cNvPr id="4" name="Freeform 68"/>
          <p:cNvSpPr/>
          <p:nvPr/>
        </p:nvSpPr>
        <p:spPr>
          <a:xfrm>
            <a:off x="2160229" y="1833513"/>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7" name="Rectangle 82"/>
          <p:cNvSpPr/>
          <p:nvPr/>
        </p:nvSpPr>
        <p:spPr>
          <a:xfrm>
            <a:off x="2256034" y="2036435"/>
            <a:ext cx="65" cy="569387"/>
          </a:xfrm>
          <a:prstGeom prst="rect">
            <a:avLst/>
          </a:prstGeom>
        </p:spPr>
        <p:txBody>
          <a:bodyPr wrap="none" lIns="0" tIns="0" rIns="0" bIns="0">
            <a:spAutoFit/>
          </a:bodyPr>
          <a:lstStyle/>
          <a:p>
            <a:endParaRPr lang="en-US" sz="3700">
              <a:solidFill>
                <a:schemeClr val="tx1">
                  <a:lumMod val="65000"/>
                  <a:lumOff val="35000"/>
                </a:schemeClr>
              </a:solidFill>
              <a:cs typeface="+mn-ea"/>
              <a:sym typeface="+mn-lt"/>
            </a:endParaRPr>
          </a:p>
        </p:txBody>
      </p:sp>
      <p:sp>
        <p:nvSpPr>
          <p:cNvPr id="9" name="Freeform 69"/>
          <p:cNvSpPr/>
          <p:nvPr/>
        </p:nvSpPr>
        <p:spPr>
          <a:xfrm>
            <a:off x="1027245" y="3184784"/>
            <a:ext cx="1132988" cy="161876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02</a:t>
            </a:r>
          </a:p>
        </p:txBody>
      </p:sp>
      <p:sp>
        <p:nvSpPr>
          <p:cNvPr id="10" name="Freeform 70"/>
          <p:cNvSpPr/>
          <p:nvPr/>
        </p:nvSpPr>
        <p:spPr>
          <a:xfrm>
            <a:off x="2160229" y="3184784"/>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13" name="Rectangle 85"/>
          <p:cNvSpPr/>
          <p:nvPr/>
        </p:nvSpPr>
        <p:spPr>
          <a:xfrm>
            <a:off x="2256034" y="3411635"/>
            <a:ext cx="65" cy="569387"/>
          </a:xfrm>
          <a:prstGeom prst="rect">
            <a:avLst/>
          </a:prstGeom>
        </p:spPr>
        <p:txBody>
          <a:bodyPr wrap="none" lIns="0" tIns="0" rIns="0" bIns="0">
            <a:spAutoFit/>
          </a:bodyPr>
          <a:lstStyle/>
          <a:p>
            <a:endParaRPr lang="en-US" sz="3700">
              <a:solidFill>
                <a:schemeClr val="tx1">
                  <a:lumMod val="65000"/>
                  <a:lumOff val="35000"/>
                </a:schemeClr>
              </a:solidFill>
              <a:cs typeface="+mn-ea"/>
              <a:sym typeface="+mn-lt"/>
            </a:endParaRPr>
          </a:p>
        </p:txBody>
      </p:sp>
      <p:sp>
        <p:nvSpPr>
          <p:cNvPr id="15" name="Freeform 71"/>
          <p:cNvSpPr/>
          <p:nvPr/>
        </p:nvSpPr>
        <p:spPr>
          <a:xfrm>
            <a:off x="1027245" y="4536055"/>
            <a:ext cx="1132988" cy="161876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tx1">
              <a:lumMod val="65000"/>
              <a:lumOff val="3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03</a:t>
            </a:r>
          </a:p>
        </p:txBody>
      </p:sp>
      <p:sp>
        <p:nvSpPr>
          <p:cNvPr id="16" name="Freeform 72"/>
          <p:cNvSpPr/>
          <p:nvPr/>
        </p:nvSpPr>
        <p:spPr>
          <a:xfrm>
            <a:off x="2160229" y="4536054"/>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19" name="Rectangle 88"/>
          <p:cNvSpPr/>
          <p:nvPr/>
        </p:nvSpPr>
        <p:spPr>
          <a:xfrm>
            <a:off x="2256034" y="4749359"/>
            <a:ext cx="65" cy="569387"/>
          </a:xfrm>
          <a:prstGeom prst="rect">
            <a:avLst/>
          </a:prstGeom>
        </p:spPr>
        <p:txBody>
          <a:bodyPr wrap="none" lIns="0" tIns="0" rIns="0" bIns="0">
            <a:spAutoFit/>
          </a:bodyPr>
          <a:lstStyle/>
          <a:p>
            <a:endParaRPr lang="en-US" sz="3700">
              <a:solidFill>
                <a:schemeClr val="tx1">
                  <a:lumMod val="65000"/>
                  <a:lumOff val="35000"/>
                </a:schemeClr>
              </a:solidFill>
              <a:cs typeface="+mn-ea"/>
              <a:sym typeface="+mn-lt"/>
            </a:endParaRPr>
          </a:p>
        </p:txBody>
      </p:sp>
      <p:sp>
        <p:nvSpPr>
          <p:cNvPr id="22" name="Freeform 44"/>
          <p:cNvSpPr/>
          <p:nvPr/>
        </p:nvSpPr>
        <p:spPr>
          <a:xfrm flipH="1">
            <a:off x="10031769" y="1833510"/>
            <a:ext cx="1132988" cy="1618764"/>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tx1">
              <a:lumMod val="65000"/>
              <a:lumOff val="3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04</a:t>
            </a:r>
          </a:p>
        </p:txBody>
      </p:sp>
      <p:sp>
        <p:nvSpPr>
          <p:cNvPr id="23" name="Freeform 45"/>
          <p:cNvSpPr/>
          <p:nvPr/>
        </p:nvSpPr>
        <p:spPr>
          <a:xfrm flipH="1">
            <a:off x="7217787" y="1833513"/>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26" name="Rectangle 95"/>
          <p:cNvSpPr/>
          <p:nvPr/>
        </p:nvSpPr>
        <p:spPr>
          <a:xfrm>
            <a:off x="9935903" y="2036435"/>
            <a:ext cx="65" cy="569387"/>
          </a:xfrm>
          <a:prstGeom prst="rect">
            <a:avLst/>
          </a:prstGeom>
        </p:spPr>
        <p:txBody>
          <a:bodyPr wrap="none" lIns="0" tIns="0" rIns="0" bIns="0">
            <a:spAutoFit/>
          </a:bodyPr>
          <a:lstStyle/>
          <a:p>
            <a:pPr algn="r"/>
            <a:endParaRPr lang="en-US" sz="3700">
              <a:solidFill>
                <a:schemeClr val="tx1">
                  <a:lumMod val="65000"/>
                  <a:lumOff val="35000"/>
                </a:schemeClr>
              </a:solidFill>
              <a:cs typeface="+mn-ea"/>
              <a:sym typeface="+mn-lt"/>
            </a:endParaRPr>
          </a:p>
        </p:txBody>
      </p:sp>
      <p:sp>
        <p:nvSpPr>
          <p:cNvPr id="28" name="Freeform 47"/>
          <p:cNvSpPr/>
          <p:nvPr/>
        </p:nvSpPr>
        <p:spPr>
          <a:xfrm flipH="1">
            <a:off x="10031769" y="3184784"/>
            <a:ext cx="1132988" cy="161876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05</a:t>
            </a:r>
          </a:p>
        </p:txBody>
      </p:sp>
      <p:sp>
        <p:nvSpPr>
          <p:cNvPr id="29" name="Freeform 62"/>
          <p:cNvSpPr/>
          <p:nvPr/>
        </p:nvSpPr>
        <p:spPr>
          <a:xfrm flipH="1">
            <a:off x="7217787" y="3184784"/>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32" name="Rectangle 98"/>
          <p:cNvSpPr/>
          <p:nvPr/>
        </p:nvSpPr>
        <p:spPr>
          <a:xfrm>
            <a:off x="9935903" y="3401364"/>
            <a:ext cx="65" cy="569387"/>
          </a:xfrm>
          <a:prstGeom prst="rect">
            <a:avLst/>
          </a:prstGeom>
        </p:spPr>
        <p:txBody>
          <a:bodyPr wrap="none" lIns="0" tIns="0" rIns="0" bIns="0">
            <a:spAutoFit/>
          </a:bodyPr>
          <a:lstStyle/>
          <a:p>
            <a:pPr algn="r"/>
            <a:endParaRPr lang="en-US" sz="3700">
              <a:solidFill>
                <a:schemeClr val="tx1">
                  <a:lumMod val="65000"/>
                  <a:lumOff val="35000"/>
                </a:schemeClr>
              </a:solidFill>
              <a:cs typeface="+mn-ea"/>
              <a:sym typeface="+mn-lt"/>
            </a:endParaRPr>
          </a:p>
        </p:txBody>
      </p:sp>
      <p:sp>
        <p:nvSpPr>
          <p:cNvPr id="34" name="Freeform 63"/>
          <p:cNvSpPr/>
          <p:nvPr/>
        </p:nvSpPr>
        <p:spPr>
          <a:xfrm flipH="1">
            <a:off x="10031769" y="4536055"/>
            <a:ext cx="1132988" cy="161876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rgbClr val="CA2C3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06</a:t>
            </a:r>
          </a:p>
        </p:txBody>
      </p:sp>
      <p:sp>
        <p:nvSpPr>
          <p:cNvPr id="35" name="Freeform 64"/>
          <p:cNvSpPr/>
          <p:nvPr/>
        </p:nvSpPr>
        <p:spPr>
          <a:xfrm flipH="1">
            <a:off x="7217787" y="4536054"/>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38" name="Rectangle 107"/>
          <p:cNvSpPr/>
          <p:nvPr/>
        </p:nvSpPr>
        <p:spPr>
          <a:xfrm>
            <a:off x="9935903" y="4732139"/>
            <a:ext cx="65" cy="569387"/>
          </a:xfrm>
          <a:prstGeom prst="rect">
            <a:avLst/>
          </a:prstGeom>
        </p:spPr>
        <p:txBody>
          <a:bodyPr wrap="none" lIns="0" tIns="0" rIns="0" bIns="0">
            <a:spAutoFit/>
          </a:bodyPr>
          <a:lstStyle/>
          <a:p>
            <a:pPr algn="r"/>
            <a:endParaRPr lang="en-US" sz="3700">
              <a:solidFill>
                <a:schemeClr val="tx1">
                  <a:lumMod val="65000"/>
                  <a:lumOff val="35000"/>
                </a:schemeClr>
              </a:solidFill>
              <a:cs typeface="+mn-ea"/>
              <a:sym typeface="+mn-lt"/>
            </a:endParaRPr>
          </a:p>
        </p:txBody>
      </p:sp>
      <p:sp>
        <p:nvSpPr>
          <p:cNvPr id="39" name="Freeform 111"/>
          <p:cNvSpPr/>
          <p:nvPr/>
        </p:nvSpPr>
        <p:spPr>
          <a:xfrm>
            <a:off x="5547665" y="1776687"/>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A2C3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anchor="ctr" anchorCtr="0">
            <a:noAutofit/>
          </a:bodyPr>
          <a:lstStyle/>
          <a:p>
            <a:pPr algn="ctr" defTabSz="1362710">
              <a:lnSpc>
                <a:spcPct val="90000"/>
              </a:lnSpc>
              <a:spcBef>
                <a:spcPct val="0"/>
              </a:spcBef>
              <a:spcAft>
                <a:spcPct val="35000"/>
              </a:spcAft>
            </a:pPr>
            <a:endParaRPr lang="en-US" sz="3100">
              <a:cs typeface="+mn-ea"/>
              <a:sym typeface="+mn-lt"/>
            </a:endParaRPr>
          </a:p>
        </p:txBody>
      </p:sp>
      <p:sp>
        <p:nvSpPr>
          <p:cNvPr id="40" name="Freeform 112"/>
          <p:cNvSpPr/>
          <p:nvPr/>
        </p:nvSpPr>
        <p:spPr>
          <a:xfrm>
            <a:off x="5547665" y="3172262"/>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endParaRPr lang="en-US" sz="3100">
              <a:cs typeface="+mn-ea"/>
              <a:sym typeface="+mn-lt"/>
            </a:endParaRPr>
          </a:p>
        </p:txBody>
      </p:sp>
      <p:sp>
        <p:nvSpPr>
          <p:cNvPr id="41" name="Freeform 113"/>
          <p:cNvSpPr/>
          <p:nvPr/>
        </p:nvSpPr>
        <p:spPr>
          <a:xfrm>
            <a:off x="5547665" y="4567837"/>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tx1">
              <a:lumMod val="65000"/>
              <a:lumOff val="3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endParaRPr lang="en-US" sz="3100">
              <a:cs typeface="+mn-ea"/>
              <a:sym typeface="+mn-lt"/>
            </a:endParaRPr>
          </a:p>
        </p:txBody>
      </p:sp>
      <p:sp>
        <p:nvSpPr>
          <p:cNvPr id="42" name="Freeform 143"/>
          <p:cNvSpPr>
            <a:spLocks noEditPoints="1"/>
          </p:cNvSpPr>
          <p:nvPr/>
        </p:nvSpPr>
        <p:spPr bwMode="auto">
          <a:xfrm>
            <a:off x="5840976" y="4900937"/>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cs typeface="+mn-ea"/>
              <a:sym typeface="+mn-lt"/>
            </a:endParaRPr>
          </a:p>
        </p:txBody>
      </p:sp>
      <p:sp>
        <p:nvSpPr>
          <p:cNvPr id="43" name="Freeform 92"/>
          <p:cNvSpPr>
            <a:spLocks noEditPoints="1"/>
          </p:cNvSpPr>
          <p:nvPr/>
        </p:nvSpPr>
        <p:spPr bwMode="auto">
          <a:xfrm>
            <a:off x="5868489" y="3491995"/>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cs typeface="+mn-ea"/>
              <a:sym typeface="+mn-lt"/>
            </a:endParaRPr>
          </a:p>
        </p:txBody>
      </p:sp>
      <p:grpSp>
        <p:nvGrpSpPr>
          <p:cNvPr id="44" name="组合 43"/>
          <p:cNvGrpSpPr/>
          <p:nvPr/>
        </p:nvGrpSpPr>
        <p:grpSpPr>
          <a:xfrm>
            <a:off x="5884298" y="2123668"/>
            <a:ext cx="427511" cy="400051"/>
            <a:chOff x="6661150" y="233363"/>
            <a:chExt cx="320675" cy="300038"/>
          </a:xfrm>
          <a:solidFill>
            <a:schemeClr val="bg1"/>
          </a:solidFill>
        </p:grpSpPr>
        <p:sp>
          <p:nvSpPr>
            <p:cNvPr id="45"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6"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7"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2">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8"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grpSp>
      <p:sp>
        <p:nvSpPr>
          <p:cNvPr id="49" name="文本框 48"/>
          <p:cNvSpPr txBox="1"/>
          <p:nvPr/>
        </p:nvSpPr>
        <p:spPr>
          <a:xfrm>
            <a:off x="2338555" y="2088336"/>
            <a:ext cx="2855416" cy="692497"/>
          </a:xfrm>
          <a:prstGeom prst="rect">
            <a:avLst/>
          </a:prstGeom>
          <a:noFill/>
        </p:spPr>
        <p:txBody>
          <a:bodyPr wrap="square">
            <a:spAutoFit/>
          </a:bodyPr>
          <a:lstStyle/>
          <a:p>
            <a:pPr rtl="0">
              <a:lnSpc>
                <a:spcPct val="150000"/>
              </a:lnSpc>
            </a:pP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 模板及素材免费下载！</a:t>
            </a:r>
          </a:p>
          <a:p>
            <a:pPr rtl="0">
              <a:lnSpc>
                <a:spcPct val="150000"/>
              </a:lnSpc>
            </a:pP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 板网 唯一访问网址：</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 moban.com</a:t>
            </a:r>
          </a:p>
        </p:txBody>
      </p:sp>
      <p:sp>
        <p:nvSpPr>
          <p:cNvPr id="50" name="文本框 49"/>
          <p:cNvSpPr txBox="1"/>
          <p:nvPr/>
        </p:nvSpPr>
        <p:spPr>
          <a:xfrm>
            <a:off x="7355755" y="2088336"/>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1" name="文本框 50"/>
          <p:cNvSpPr txBox="1"/>
          <p:nvPr/>
        </p:nvSpPr>
        <p:spPr>
          <a:xfrm>
            <a:off x="2338555" y="3452274"/>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2" name="文本框 51"/>
          <p:cNvSpPr txBox="1"/>
          <p:nvPr/>
        </p:nvSpPr>
        <p:spPr>
          <a:xfrm>
            <a:off x="7355755" y="3452274"/>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3" name="文本框 52"/>
          <p:cNvSpPr txBox="1"/>
          <p:nvPr/>
        </p:nvSpPr>
        <p:spPr>
          <a:xfrm>
            <a:off x="2338555" y="4816212"/>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4" name="文本框 53"/>
          <p:cNvSpPr txBox="1"/>
          <p:nvPr/>
        </p:nvSpPr>
        <p:spPr>
          <a:xfrm>
            <a:off x="7355755" y="4816212"/>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成果应用</a:t>
            </a:r>
            <a:endParaRPr lang="en-US" altLang="zh-CN" sz="2000" b="1" spc="600" noProof="1">
              <a:solidFill>
                <a:schemeClr val="bg1"/>
              </a:solidFill>
              <a:latin typeface="+mn-lt"/>
              <a:cs typeface="+mn-ea"/>
              <a:sym typeface="+mn-lt"/>
            </a:endParaRPr>
          </a:p>
        </p:txBody>
      </p:sp>
      <p:cxnSp>
        <p:nvCxnSpPr>
          <p:cNvPr id="2" name="直接连接符 1"/>
          <p:cNvCxnSpPr/>
          <p:nvPr/>
        </p:nvCxnSpPr>
        <p:spPr>
          <a:xfrm rot="5400000">
            <a:off x="2620212" y="2826691"/>
            <a:ext cx="900000"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 name="直接连接符 2"/>
          <p:cNvCxnSpPr/>
          <p:nvPr/>
        </p:nvCxnSpPr>
        <p:spPr>
          <a:xfrm rot="5400000">
            <a:off x="6541740" y="2826691"/>
            <a:ext cx="900000"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rot="5400000">
            <a:off x="4593452" y="2826691"/>
            <a:ext cx="900000"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rot="5400000">
            <a:off x="8505220" y="2826691"/>
            <a:ext cx="900000"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2152650" y="2376691"/>
            <a:ext cx="7903852"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椭圆 6"/>
          <p:cNvSpPr/>
          <p:nvPr/>
        </p:nvSpPr>
        <p:spPr>
          <a:xfrm>
            <a:off x="2968158" y="2274637"/>
            <a:ext cx="204110" cy="204110"/>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8" name="文本框 7"/>
          <p:cNvSpPr txBox="1"/>
          <p:nvPr/>
        </p:nvSpPr>
        <p:spPr>
          <a:xfrm>
            <a:off x="2566906" y="1858666"/>
            <a:ext cx="1005349" cy="338526"/>
          </a:xfrm>
          <a:prstGeom prst="rect">
            <a:avLst/>
          </a:prstGeom>
          <a:noFill/>
        </p:spPr>
        <p:txBody>
          <a:bodyPr wrap="none" lIns="91413" tIns="45706" rIns="91413" bIns="45706" rtlCol="0">
            <a:spAutoFit/>
          </a:bodyPr>
          <a:lstStyle/>
          <a:p>
            <a:pPr algn="ctr"/>
            <a:r>
              <a:rPr lang="zh-CN" altLang="en-US" sz="1600" b="1" dirty="0">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添加标题</a:t>
            </a:r>
          </a:p>
        </p:txBody>
      </p:sp>
      <p:sp>
        <p:nvSpPr>
          <p:cNvPr id="9" name="椭圆 8"/>
          <p:cNvSpPr/>
          <p:nvPr/>
        </p:nvSpPr>
        <p:spPr>
          <a:xfrm>
            <a:off x="6890955" y="2274637"/>
            <a:ext cx="204110" cy="20411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0" name="文本框 9"/>
          <p:cNvSpPr txBox="1"/>
          <p:nvPr/>
        </p:nvSpPr>
        <p:spPr>
          <a:xfrm>
            <a:off x="6489707" y="1844696"/>
            <a:ext cx="1005349" cy="338526"/>
          </a:xfrm>
          <a:prstGeom prst="rect">
            <a:avLst/>
          </a:prstGeom>
          <a:noFill/>
        </p:spPr>
        <p:txBody>
          <a:bodyPr wrap="none" lIns="91413" tIns="45706" rIns="91413" bIns="45706" rtlCol="0">
            <a:spAutoFit/>
          </a:bodyPr>
          <a:lstStyle/>
          <a:p>
            <a:pPr algn="ctr"/>
            <a:r>
              <a:rPr lang="zh-CN" altLang="en-US" sz="1600" b="1" dirty="0">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添加标题</a:t>
            </a:r>
          </a:p>
        </p:txBody>
      </p:sp>
      <p:sp>
        <p:nvSpPr>
          <p:cNvPr id="11" name="椭圆 10"/>
          <p:cNvSpPr/>
          <p:nvPr/>
        </p:nvSpPr>
        <p:spPr>
          <a:xfrm>
            <a:off x="4942668" y="2274637"/>
            <a:ext cx="204110" cy="204110"/>
          </a:xfrm>
          <a:prstGeom prst="ellipse">
            <a:avLst/>
          </a:pr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endParaRPr lang="zh-CN" altLang="en-US" sz="3100" dirty="0">
              <a:cs typeface="+mn-ea"/>
              <a:sym typeface="HarmonyOS Sans SC Light" panose="00000400000000000000" pitchFamily="2" charset="-122"/>
            </a:endParaRPr>
          </a:p>
        </p:txBody>
      </p:sp>
      <p:sp>
        <p:nvSpPr>
          <p:cNvPr id="12" name="文本框 11"/>
          <p:cNvSpPr txBox="1"/>
          <p:nvPr/>
        </p:nvSpPr>
        <p:spPr>
          <a:xfrm>
            <a:off x="4540782" y="1872636"/>
            <a:ext cx="1005349" cy="338526"/>
          </a:xfrm>
          <a:prstGeom prst="rect">
            <a:avLst/>
          </a:prstGeom>
          <a:noFill/>
        </p:spPr>
        <p:txBody>
          <a:bodyPr wrap="none" lIns="91413" tIns="45706" rIns="91413" bIns="45706" rtlCol="0">
            <a:spAutoFit/>
          </a:bodyPr>
          <a:lstStyle/>
          <a:p>
            <a:pPr algn="ctr"/>
            <a:r>
              <a:rPr lang="zh-CN" altLang="en-US" sz="1600" b="1" dirty="0">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添加标题</a:t>
            </a:r>
          </a:p>
        </p:txBody>
      </p:sp>
      <p:sp>
        <p:nvSpPr>
          <p:cNvPr id="13" name="椭圆 12"/>
          <p:cNvSpPr/>
          <p:nvPr/>
        </p:nvSpPr>
        <p:spPr>
          <a:xfrm>
            <a:off x="8854435" y="2274637"/>
            <a:ext cx="204110" cy="204110"/>
          </a:xfrm>
          <a:prstGeom prst="ellipse">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4" name="文本框 13"/>
          <p:cNvSpPr txBox="1"/>
          <p:nvPr/>
        </p:nvSpPr>
        <p:spPr>
          <a:xfrm>
            <a:off x="8453821" y="1844696"/>
            <a:ext cx="1005349" cy="338526"/>
          </a:xfrm>
          <a:prstGeom prst="rect">
            <a:avLst/>
          </a:prstGeom>
          <a:noFill/>
        </p:spPr>
        <p:txBody>
          <a:bodyPr wrap="none" lIns="91413" tIns="45706" rIns="91413" bIns="45706" rtlCol="0">
            <a:spAutoFit/>
          </a:bodyPr>
          <a:lstStyle/>
          <a:p>
            <a:pPr algn="ctr"/>
            <a:r>
              <a:rPr lang="zh-CN" altLang="en-US" sz="1600" b="1" dirty="0">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添加标题</a:t>
            </a:r>
          </a:p>
        </p:txBody>
      </p:sp>
      <p:sp>
        <p:nvSpPr>
          <p:cNvPr id="19" name="椭圆 18"/>
          <p:cNvSpPr/>
          <p:nvPr/>
        </p:nvSpPr>
        <p:spPr>
          <a:xfrm>
            <a:off x="2615809" y="3064231"/>
            <a:ext cx="908812" cy="908812"/>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20" name="文本框 19"/>
          <p:cNvSpPr txBox="1"/>
          <p:nvPr/>
        </p:nvSpPr>
        <p:spPr>
          <a:xfrm>
            <a:off x="2773362" y="3227452"/>
            <a:ext cx="594980" cy="584747"/>
          </a:xfrm>
          <a:prstGeom prst="rect">
            <a:avLst/>
          </a:prstGeom>
          <a:noFill/>
        </p:spPr>
        <p:txBody>
          <a:bodyPr wrap="none" lIns="91413" tIns="45706" rIns="91413" bIns="45706" rtlCol="0">
            <a:spAutoFit/>
          </a:bodyPr>
          <a:lstStyle/>
          <a:p>
            <a:pPr algn="ctr"/>
            <a:r>
              <a:rPr lang="zh-CN" altLang="en-US"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a:t>
            </a:r>
            <a:endParaRPr lang="en-US" altLang="zh-CN"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a:p>
            <a:pPr algn="ctr"/>
            <a:r>
              <a:rPr lang="zh-CN" altLang="en-US"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标题</a:t>
            </a:r>
          </a:p>
        </p:txBody>
      </p:sp>
      <p:sp>
        <p:nvSpPr>
          <p:cNvPr id="22" name="椭圆 21"/>
          <p:cNvSpPr/>
          <p:nvPr/>
        </p:nvSpPr>
        <p:spPr>
          <a:xfrm>
            <a:off x="6538609" y="3065517"/>
            <a:ext cx="908812" cy="9088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23" name="文本框 22"/>
          <p:cNvSpPr txBox="1"/>
          <p:nvPr/>
        </p:nvSpPr>
        <p:spPr>
          <a:xfrm>
            <a:off x="6695524" y="3227452"/>
            <a:ext cx="594980" cy="584747"/>
          </a:xfrm>
          <a:prstGeom prst="rect">
            <a:avLst/>
          </a:prstGeom>
          <a:noFill/>
        </p:spPr>
        <p:txBody>
          <a:bodyPr wrap="none" lIns="91413" tIns="45706" rIns="91413" bIns="45706" rtlCol="0">
            <a:spAutoFit/>
          </a:bodyPr>
          <a:lstStyle/>
          <a:p>
            <a:pPr algn="ctr"/>
            <a:r>
              <a:rPr lang="zh-CN" altLang="en-US"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a:t>
            </a:r>
            <a:endParaRPr lang="en-US" altLang="zh-CN"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a:p>
            <a:pPr algn="ctr"/>
            <a:r>
              <a:rPr lang="zh-CN" altLang="en-US"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标题</a:t>
            </a:r>
          </a:p>
        </p:txBody>
      </p:sp>
      <p:sp>
        <p:nvSpPr>
          <p:cNvPr id="24" name="椭圆 23"/>
          <p:cNvSpPr/>
          <p:nvPr/>
        </p:nvSpPr>
        <p:spPr>
          <a:xfrm>
            <a:off x="4480357" y="3249566"/>
            <a:ext cx="1125492" cy="1125492"/>
          </a:xfrm>
          <a:prstGeom prst="ellipse">
            <a:avLst/>
          </a:pr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endParaRPr lang="zh-CN" altLang="en-US" sz="3100">
              <a:cs typeface="+mn-ea"/>
              <a:sym typeface="HarmonyOS Sans SC Light" panose="00000400000000000000" pitchFamily="2" charset="-122"/>
            </a:endParaRPr>
          </a:p>
        </p:txBody>
      </p:sp>
      <p:sp>
        <p:nvSpPr>
          <p:cNvPr id="25" name="文本框 24"/>
          <p:cNvSpPr txBox="1"/>
          <p:nvPr/>
        </p:nvSpPr>
        <p:spPr>
          <a:xfrm>
            <a:off x="4694670" y="3458878"/>
            <a:ext cx="697572" cy="707858"/>
          </a:xfrm>
          <a:prstGeom prst="rect">
            <a:avLst/>
          </a:prstGeom>
          <a:noFill/>
        </p:spPr>
        <p:txBody>
          <a:bodyPr wrap="none" lIns="91413" tIns="45706" rIns="91413" bIns="45706" rtlCol="0">
            <a:spAutoFit/>
          </a:bodyPr>
          <a:lstStyle/>
          <a:p>
            <a:pPr algn="ctr"/>
            <a:r>
              <a:rPr lang="zh-CN" altLang="en-US"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a:t>
            </a:r>
            <a:endParaRPr lang="en-US" altLang="zh-CN"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a:p>
            <a:pPr algn="ctr"/>
            <a:r>
              <a:rPr lang="zh-CN" altLang="en-US"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标题</a:t>
            </a:r>
          </a:p>
        </p:txBody>
      </p:sp>
      <p:sp>
        <p:nvSpPr>
          <p:cNvPr id="26" name="椭圆 25"/>
          <p:cNvSpPr/>
          <p:nvPr/>
        </p:nvSpPr>
        <p:spPr>
          <a:xfrm>
            <a:off x="8393277" y="3098422"/>
            <a:ext cx="1125492" cy="1125492"/>
          </a:xfrm>
          <a:prstGeom prst="ellipse">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27" name="文本框 26"/>
          <p:cNvSpPr txBox="1"/>
          <p:nvPr/>
        </p:nvSpPr>
        <p:spPr>
          <a:xfrm>
            <a:off x="8607709" y="3308513"/>
            <a:ext cx="697572" cy="707858"/>
          </a:xfrm>
          <a:prstGeom prst="rect">
            <a:avLst/>
          </a:prstGeom>
          <a:noFill/>
        </p:spPr>
        <p:txBody>
          <a:bodyPr wrap="none" lIns="91413" tIns="45706" rIns="91413" bIns="45706" rtlCol="0">
            <a:spAutoFit/>
          </a:bodyPr>
          <a:lstStyle/>
          <a:p>
            <a:pPr algn="ctr"/>
            <a:r>
              <a:rPr lang="zh-CN" altLang="en-US"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a:t>
            </a:r>
            <a:endParaRPr lang="en-US" altLang="zh-CN"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a:p>
            <a:pPr algn="ctr"/>
            <a:r>
              <a:rPr lang="zh-CN" altLang="en-US"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标题</a:t>
            </a:r>
          </a:p>
        </p:txBody>
      </p:sp>
      <p:grpSp>
        <p:nvGrpSpPr>
          <p:cNvPr id="28" name="组合 27"/>
          <p:cNvGrpSpPr/>
          <p:nvPr/>
        </p:nvGrpSpPr>
        <p:grpSpPr>
          <a:xfrm>
            <a:off x="2200701" y="4223914"/>
            <a:ext cx="1737757" cy="962081"/>
            <a:chOff x="436523" y="1886576"/>
            <a:chExt cx="1737757" cy="962081"/>
          </a:xfrm>
        </p:grpSpPr>
        <p:sp>
          <p:nvSpPr>
            <p:cNvPr id="29" name="文本框 28"/>
            <p:cNvSpPr txBox="1"/>
            <p:nvPr/>
          </p:nvSpPr>
          <p:spPr>
            <a:xfrm>
              <a:off x="444501" y="2152504"/>
              <a:ext cx="1729779" cy="69615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0" name="文本框 29"/>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1" name="组合 30"/>
          <p:cNvGrpSpPr/>
          <p:nvPr/>
        </p:nvGrpSpPr>
        <p:grpSpPr>
          <a:xfrm>
            <a:off x="4174224" y="4664836"/>
            <a:ext cx="1737757" cy="962081"/>
            <a:chOff x="436523" y="1886576"/>
            <a:chExt cx="1737757" cy="962081"/>
          </a:xfrm>
        </p:grpSpPr>
        <p:sp>
          <p:nvSpPr>
            <p:cNvPr id="32" name="文本框 31"/>
            <p:cNvSpPr txBox="1"/>
            <p:nvPr/>
          </p:nvSpPr>
          <p:spPr>
            <a:xfrm>
              <a:off x="444501" y="2152504"/>
              <a:ext cx="1729779" cy="69615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3" name="文本框 32"/>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4" name="组合 33"/>
          <p:cNvGrpSpPr/>
          <p:nvPr/>
        </p:nvGrpSpPr>
        <p:grpSpPr>
          <a:xfrm>
            <a:off x="6226186" y="4223914"/>
            <a:ext cx="1737757" cy="1166174"/>
            <a:chOff x="436523" y="1886576"/>
            <a:chExt cx="1737757" cy="1166174"/>
          </a:xfrm>
        </p:grpSpPr>
        <p:sp>
          <p:nvSpPr>
            <p:cNvPr id="35" name="文本框 34"/>
            <p:cNvSpPr txBox="1"/>
            <p:nvPr/>
          </p:nvSpPr>
          <p:spPr>
            <a:xfrm>
              <a:off x="444501" y="2152504"/>
              <a:ext cx="1729779" cy="900246"/>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 灯片演示模板及素材免费下载！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 板网 唯一访 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www.51pptmoban.com</a:t>
              </a:r>
            </a:p>
          </p:txBody>
        </p:sp>
        <p:sp>
          <p:nvSpPr>
            <p:cNvPr id="36" name="文本框 35"/>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7" name="组合 36"/>
          <p:cNvGrpSpPr/>
          <p:nvPr/>
        </p:nvGrpSpPr>
        <p:grpSpPr>
          <a:xfrm>
            <a:off x="8262962" y="4449723"/>
            <a:ext cx="1737757" cy="962081"/>
            <a:chOff x="436523" y="1886576"/>
            <a:chExt cx="1737757" cy="962081"/>
          </a:xfrm>
        </p:grpSpPr>
        <p:sp>
          <p:nvSpPr>
            <p:cNvPr id="38" name="文本框 37"/>
            <p:cNvSpPr txBox="1"/>
            <p:nvPr/>
          </p:nvSpPr>
          <p:spPr>
            <a:xfrm>
              <a:off x="444501" y="2152504"/>
              <a:ext cx="1729779" cy="69615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9" name="文本框 38"/>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29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300" noProof="1">
                  <a:gradFill>
                    <a:gsLst>
                      <a:gs pos="0">
                        <a:srgbClr val="FF0000"/>
                      </a:gs>
                      <a:gs pos="100000">
                        <a:srgbClr val="AC1516"/>
                      </a:gs>
                    </a:gsLst>
                    <a:lin ang="5400000" scaled="1"/>
                  </a:gradFill>
                  <a:latin typeface="+mn-lt"/>
                  <a:cs typeface="+mn-ea"/>
                  <a:sym typeface="+mn-lt"/>
                </a:rPr>
                <a:t>论文总结</a:t>
              </a:r>
              <a:endParaRPr lang="en-US" altLang="zh-CN" sz="2000" b="1" spc="3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184200" y="2898293"/>
              <a:ext cx="731915"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05</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3048001" y="4188726"/>
            <a:ext cx="6096000" cy="830356"/>
          </a:xfrm>
          <a:prstGeom prst="rect">
            <a:avLst/>
          </a:prstGeom>
          <a:noFill/>
        </p:spPr>
        <p:txBody>
          <a:bodyPr wrap="square">
            <a:spAutoFit/>
          </a:bodyPr>
          <a:lstStyle/>
          <a:p>
            <a:pPr algn="ctr">
              <a:lnSpc>
                <a:spcPct val="150000"/>
              </a:lnSpc>
            </a:pPr>
            <a:r>
              <a:rPr lang="zh-CN" altLang="en-US" sz="1100" dirty="0">
                <a:solidFill>
                  <a:schemeClr val="bg1"/>
                </a:solidFill>
              </a:rPr>
              <a:t>此处添加详细文本描述，建议与标题相关并符合整体语言风格，语言描述尽量简洁生动。尽量将每页幻灯片的字数控制在200字以内，据统计每页幻灯片的最好控制在5分钟之内。此处添加详细文本描述，建议与标题相关并符合整体语言风格，语言描述尽量简洁生动。</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论文总结</a:t>
            </a:r>
            <a:endParaRPr lang="en-US" altLang="zh-CN" sz="2000" b="1" spc="600" noProof="1">
              <a:solidFill>
                <a:schemeClr val="bg1"/>
              </a:solidFill>
              <a:latin typeface="+mn-lt"/>
              <a:cs typeface="+mn-ea"/>
              <a:sym typeface="+mn-lt"/>
            </a:endParaRPr>
          </a:p>
        </p:txBody>
      </p:sp>
      <p:sp>
        <p:nvSpPr>
          <p:cNvPr id="4" name="矩形 3" descr="51PPT模板网，幻灯片演示模板及素材免费下载！&#10;51PPT模板网 唯一访问网址：www.51pptmoban.com"/>
          <p:cNvSpPr/>
          <p:nvPr/>
        </p:nvSpPr>
        <p:spPr>
          <a:xfrm>
            <a:off x="0" y="4084320"/>
            <a:ext cx="12192000" cy="2773680"/>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mn-lt"/>
            </a:endParaRPr>
          </a:p>
        </p:txBody>
      </p:sp>
      <p:sp>
        <p:nvSpPr>
          <p:cNvPr id="5" name="Hexagon 59"/>
          <p:cNvSpPr>
            <a:spLocks noChangeAspect="1"/>
          </p:cNvSpPr>
          <p:nvPr/>
        </p:nvSpPr>
        <p:spPr>
          <a:xfrm>
            <a:off x="9219204" y="3037055"/>
            <a:ext cx="1440000" cy="1241380"/>
          </a:xfrm>
          <a:prstGeom prst="hexagon">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mn-lt"/>
            </a:endParaRPr>
          </a:p>
        </p:txBody>
      </p:sp>
      <p:sp>
        <p:nvSpPr>
          <p:cNvPr id="6" name="Hexagon 60"/>
          <p:cNvSpPr>
            <a:spLocks noChangeAspect="1"/>
          </p:cNvSpPr>
          <p:nvPr/>
        </p:nvSpPr>
        <p:spPr>
          <a:xfrm>
            <a:off x="6661452" y="3037056"/>
            <a:ext cx="1440000" cy="1241380"/>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Hexagon 61"/>
          <p:cNvSpPr>
            <a:spLocks noChangeAspect="1"/>
          </p:cNvSpPr>
          <p:nvPr/>
        </p:nvSpPr>
        <p:spPr>
          <a:xfrm>
            <a:off x="4136163" y="3037056"/>
            <a:ext cx="1440000" cy="1241380"/>
          </a:xfrm>
          <a:prstGeom prst="hexagon">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8" name="Hexagon 62"/>
          <p:cNvSpPr>
            <a:spLocks noChangeAspect="1"/>
          </p:cNvSpPr>
          <p:nvPr/>
        </p:nvSpPr>
        <p:spPr>
          <a:xfrm>
            <a:off x="1609059" y="3037056"/>
            <a:ext cx="1440000" cy="1241380"/>
          </a:xfrm>
          <a:prstGeom prst="hexagon">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en-US"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mn-lt"/>
            </a:endParaRPr>
          </a:p>
        </p:txBody>
      </p:sp>
      <p:sp>
        <p:nvSpPr>
          <p:cNvPr id="9" name="Shape 2641"/>
          <p:cNvSpPr/>
          <p:nvPr/>
        </p:nvSpPr>
        <p:spPr>
          <a:xfrm>
            <a:off x="2076552" y="3530339"/>
            <a:ext cx="468916" cy="29840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10" name="Shape 2688"/>
          <p:cNvSpPr/>
          <p:nvPr/>
        </p:nvSpPr>
        <p:spPr>
          <a:xfrm>
            <a:off x="4601842" y="3417289"/>
            <a:ext cx="468916" cy="46891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11" name="Shape 2783"/>
          <p:cNvSpPr/>
          <p:nvPr/>
        </p:nvSpPr>
        <p:spPr>
          <a:xfrm>
            <a:off x="7127131" y="3459675"/>
            <a:ext cx="468916" cy="404973"/>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cs typeface="+mn-ea"/>
              <a:sym typeface="+mn-lt"/>
            </a:endParaRPr>
          </a:p>
        </p:txBody>
      </p:sp>
      <p:sp>
        <p:nvSpPr>
          <p:cNvPr id="12" name="Shape 2787"/>
          <p:cNvSpPr/>
          <p:nvPr/>
        </p:nvSpPr>
        <p:spPr>
          <a:xfrm>
            <a:off x="9652612" y="3417263"/>
            <a:ext cx="468625" cy="46893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26" name="文本框 25"/>
          <p:cNvSpPr txBox="1"/>
          <p:nvPr/>
        </p:nvSpPr>
        <p:spPr>
          <a:xfrm>
            <a:off x="2061029" y="1189921"/>
            <a:ext cx="8069942" cy="1031629"/>
          </a:xfrm>
          <a:prstGeom prst="rect">
            <a:avLst/>
          </a:prstGeom>
          <a:noFill/>
        </p:spPr>
        <p:txBody>
          <a:bodyPr wrap="square">
            <a:spAutoFit/>
          </a:bodyPr>
          <a:lstStyle/>
          <a:p>
            <a:pPr algn="ctr">
              <a:lnSpc>
                <a:spcPct val="150000"/>
              </a:lnSpc>
            </a:pPr>
            <a:r>
              <a:rPr lang="zh-CN" altLang="en-US" sz="1400" dirty="0">
                <a:solidFill>
                  <a:schemeClr val="tx1">
                    <a:lumMod val="65000"/>
                    <a:lumOff val="35000"/>
                  </a:schemeClr>
                </a:solidFill>
              </a:rPr>
              <a:t>此处添加详细文本描述，建议与标题相关并符合整体语言风格，语言描述尽量简洁生动。尽量将每页幻灯片的字数控制在200字以内，据统计每页幻灯片的最好控制在5分钟之内。此处添加详细文本描述，建议与标题相关并符合整体语言风格，语言描述尽量简洁生动。</a:t>
            </a:r>
          </a:p>
        </p:txBody>
      </p:sp>
      <p:grpSp>
        <p:nvGrpSpPr>
          <p:cNvPr id="27" name="组合 26"/>
          <p:cNvGrpSpPr/>
          <p:nvPr/>
        </p:nvGrpSpPr>
        <p:grpSpPr>
          <a:xfrm>
            <a:off x="1446120" y="4534016"/>
            <a:ext cx="1729779" cy="962081"/>
            <a:chOff x="444501" y="1886576"/>
            <a:chExt cx="1729779" cy="962081"/>
          </a:xfrm>
        </p:grpSpPr>
        <p:sp>
          <p:nvSpPr>
            <p:cNvPr id="28" name="文本框 27"/>
            <p:cNvSpPr txBox="1"/>
            <p:nvPr/>
          </p:nvSpPr>
          <p:spPr>
            <a:xfrm>
              <a:off x="444501" y="2152504"/>
              <a:ext cx="1729779" cy="696153"/>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9" name="文本框 28"/>
            <p:cNvSpPr txBox="1"/>
            <p:nvPr/>
          </p:nvSpPr>
          <p:spPr>
            <a:xfrm>
              <a:off x="580211" y="1886576"/>
              <a:ext cx="1458358"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0" name="组合 29"/>
          <p:cNvGrpSpPr/>
          <p:nvPr/>
        </p:nvGrpSpPr>
        <p:grpSpPr>
          <a:xfrm>
            <a:off x="3971410" y="4534016"/>
            <a:ext cx="1729779" cy="962081"/>
            <a:chOff x="444501" y="1886576"/>
            <a:chExt cx="1729779" cy="962081"/>
          </a:xfrm>
        </p:grpSpPr>
        <p:sp>
          <p:nvSpPr>
            <p:cNvPr id="31" name="文本框 30"/>
            <p:cNvSpPr txBox="1"/>
            <p:nvPr/>
          </p:nvSpPr>
          <p:spPr>
            <a:xfrm>
              <a:off x="444501" y="2152504"/>
              <a:ext cx="1729779" cy="696153"/>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2" name="文本框 31"/>
            <p:cNvSpPr txBox="1"/>
            <p:nvPr/>
          </p:nvSpPr>
          <p:spPr>
            <a:xfrm>
              <a:off x="580211" y="1886576"/>
              <a:ext cx="1458358"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3" name="组合 32"/>
          <p:cNvGrpSpPr/>
          <p:nvPr/>
        </p:nvGrpSpPr>
        <p:grpSpPr>
          <a:xfrm>
            <a:off x="6516562" y="4534016"/>
            <a:ext cx="1729779" cy="1166174"/>
            <a:chOff x="444501" y="1886576"/>
            <a:chExt cx="1729779" cy="1166174"/>
          </a:xfrm>
        </p:grpSpPr>
        <p:sp>
          <p:nvSpPr>
            <p:cNvPr id="34" name="文本框 33"/>
            <p:cNvSpPr txBox="1"/>
            <p:nvPr/>
          </p:nvSpPr>
          <p:spPr>
            <a:xfrm>
              <a:off x="444501" y="2152504"/>
              <a:ext cx="1729779" cy="900246"/>
            </a:xfrm>
            <a:prstGeom prst="rect">
              <a:avLst/>
            </a:prstGeom>
            <a:noFill/>
          </p:spPr>
          <p:txBody>
            <a:bodyPr wrap="square">
              <a:spAutoFit/>
            </a:bodyPr>
            <a:lstStyle/>
            <a:p>
              <a:pPr algn="ct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模板网，幻灯片演示模板及素材 免费下载！</a:t>
              </a:r>
            </a:p>
            <a:p>
              <a:pPr algn="ct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 板网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www.51pptmoba n.com</a:t>
              </a:r>
            </a:p>
          </p:txBody>
        </p:sp>
        <p:sp>
          <p:nvSpPr>
            <p:cNvPr id="35" name="文本框 34"/>
            <p:cNvSpPr txBox="1"/>
            <p:nvPr/>
          </p:nvSpPr>
          <p:spPr>
            <a:xfrm>
              <a:off x="580211" y="1886576"/>
              <a:ext cx="1458358"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6" name="组合 35"/>
          <p:cNvGrpSpPr/>
          <p:nvPr/>
        </p:nvGrpSpPr>
        <p:grpSpPr>
          <a:xfrm>
            <a:off x="9074314" y="4534016"/>
            <a:ext cx="1729779" cy="962081"/>
            <a:chOff x="444501" y="1886576"/>
            <a:chExt cx="1729779" cy="962081"/>
          </a:xfrm>
        </p:grpSpPr>
        <p:sp>
          <p:nvSpPr>
            <p:cNvPr id="37" name="文本框 36"/>
            <p:cNvSpPr txBox="1"/>
            <p:nvPr/>
          </p:nvSpPr>
          <p:spPr>
            <a:xfrm>
              <a:off x="444501" y="2152504"/>
              <a:ext cx="1729779" cy="696153"/>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8" name="文本框 37"/>
            <p:cNvSpPr txBox="1"/>
            <p:nvPr/>
          </p:nvSpPr>
          <p:spPr>
            <a:xfrm>
              <a:off x="580211" y="1886576"/>
              <a:ext cx="1458358"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论文总结</a:t>
            </a:r>
            <a:endParaRPr lang="en-US" altLang="zh-CN" sz="2000" b="1" spc="600" noProof="1">
              <a:solidFill>
                <a:schemeClr val="bg1"/>
              </a:solidFill>
              <a:latin typeface="+mn-lt"/>
              <a:cs typeface="+mn-ea"/>
              <a:sym typeface="+mn-lt"/>
            </a:endParaRPr>
          </a:p>
        </p:txBody>
      </p:sp>
      <p:sp>
        <p:nvSpPr>
          <p:cNvPr id="2" name="Rectangle 25"/>
          <p:cNvSpPr/>
          <p:nvPr/>
        </p:nvSpPr>
        <p:spPr>
          <a:xfrm>
            <a:off x="1019175" y="1676400"/>
            <a:ext cx="3200400" cy="1828800"/>
          </a:xfrm>
          <a:prstGeom prst="rect">
            <a:avLst/>
          </a:prstGeom>
          <a:blipFill rotWithShape="1">
            <a:blip r:embed="rId3" cstate="screen"/>
            <a:stretch>
              <a:fillRect/>
            </a:stretch>
          </a:blipFill>
          <a:ln w="12700">
            <a:noFill/>
          </a:ln>
        </p:spPr>
        <p:txBody>
          <a:bodyPr anchor="ctr"/>
          <a:lstStyle/>
          <a:p>
            <a:pPr lvl="0" indent="0" algn="ctr">
              <a:buFont typeface="Arial" panose="020B0604020202020204" pitchFamily="34" charset="0"/>
              <a:buNone/>
            </a:pPr>
            <a:endParaRPr lang="en-US" altLang="zh-CN" dirty="0">
              <a:solidFill>
                <a:srgbClr val="262626"/>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3" name="Rectangle 26"/>
          <p:cNvSpPr/>
          <p:nvPr/>
        </p:nvSpPr>
        <p:spPr>
          <a:xfrm>
            <a:off x="4276725" y="1676400"/>
            <a:ext cx="3200400" cy="1828800"/>
          </a:xfrm>
          <a:prstGeom prst="rect">
            <a:avLst/>
          </a:prstGeom>
          <a:blipFill rotWithShape="1">
            <a:blip r:embed="rId4" cstate="screen"/>
            <a:stretch>
              <a:fillRect/>
            </a:stretch>
          </a:blipFill>
          <a:ln w="12700">
            <a:noFill/>
          </a:ln>
        </p:spPr>
        <p:txBody>
          <a:bodyPr anchor="ctr"/>
          <a:lstStyle/>
          <a:p>
            <a:pPr lvl="0" indent="0" algn="ctr">
              <a:buFont typeface="Arial" panose="020B0604020202020204" pitchFamily="34" charset="0"/>
              <a:buNone/>
            </a:pPr>
            <a:endParaRPr lang="en-US" altLang="zh-CN" dirty="0">
              <a:solidFill>
                <a:srgbClr val="262626"/>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4" name="Rectangle 27"/>
          <p:cNvSpPr/>
          <p:nvPr/>
        </p:nvSpPr>
        <p:spPr>
          <a:xfrm>
            <a:off x="1019175" y="3563937"/>
            <a:ext cx="3200400" cy="1828800"/>
          </a:xfrm>
          <a:prstGeom prst="rect">
            <a:avLst/>
          </a:prstGeom>
          <a:blipFill rotWithShape="1">
            <a:blip r:embed="rId5" cstate="screen"/>
            <a:stretch>
              <a:fillRect/>
            </a:stretch>
          </a:blipFill>
          <a:ln w="12700">
            <a:noFill/>
          </a:ln>
        </p:spPr>
        <p:txBody>
          <a:bodyPr anchor="ctr"/>
          <a:lstStyle/>
          <a:p>
            <a:pPr lvl="0" indent="0" algn="ctr">
              <a:buFont typeface="Arial" panose="020B0604020202020204" pitchFamily="34" charset="0"/>
              <a:buNone/>
            </a:pPr>
            <a:endParaRPr lang="en-US" altLang="zh-CN" dirty="0">
              <a:solidFill>
                <a:srgbClr val="262626"/>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5" name="Rectangle 28"/>
          <p:cNvSpPr/>
          <p:nvPr/>
        </p:nvSpPr>
        <p:spPr>
          <a:xfrm>
            <a:off x="4276725" y="3563937"/>
            <a:ext cx="3200400" cy="1828800"/>
          </a:xfrm>
          <a:prstGeom prst="rect">
            <a:avLst/>
          </a:prstGeom>
          <a:blipFill rotWithShape="1">
            <a:blip r:embed="rId6" cstate="screen"/>
            <a:stretch>
              <a:fillRect/>
            </a:stretch>
          </a:blipFill>
          <a:ln w="12700">
            <a:noFill/>
          </a:ln>
        </p:spPr>
        <p:txBody>
          <a:bodyPr anchor="ctr"/>
          <a:lstStyle/>
          <a:p>
            <a:pPr lvl="0" indent="0" algn="ctr">
              <a:buFont typeface="Arial" panose="020B0604020202020204" pitchFamily="34" charset="0"/>
              <a:buNone/>
            </a:pPr>
            <a:endParaRPr lang="en-US" altLang="zh-CN" dirty="0">
              <a:solidFill>
                <a:srgbClr val="262626"/>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6" name="Freeform 25"/>
          <p:cNvSpPr>
            <a:spLocks noEditPoints="1"/>
          </p:cNvSpPr>
          <p:nvPr/>
        </p:nvSpPr>
        <p:spPr>
          <a:xfrm>
            <a:off x="7761286" y="2000462"/>
            <a:ext cx="352425" cy="369887"/>
          </a:xfrm>
          <a:custGeom>
            <a:avLst/>
            <a:gdLst/>
            <a:ahLst/>
            <a:cxnLst>
              <a:cxn ang="0">
                <a:pos x="539414062" y="43537877"/>
              </a:cxn>
              <a:cxn ang="0">
                <a:pos x="539414062" y="413593872"/>
              </a:cxn>
              <a:cxn ang="0">
                <a:pos x="605198646" y="457131749"/>
              </a:cxn>
              <a:cxn ang="0">
                <a:pos x="1052519385" y="457131749"/>
              </a:cxn>
              <a:cxn ang="0">
                <a:pos x="539414062" y="43537877"/>
              </a:cxn>
              <a:cxn ang="0">
                <a:pos x="473633723" y="903379916"/>
              </a:cxn>
              <a:cxn ang="0">
                <a:pos x="473633723" y="653046877"/>
              </a:cxn>
              <a:cxn ang="0">
                <a:pos x="539414062" y="587741834"/>
              </a:cxn>
              <a:cxn ang="0">
                <a:pos x="618353015" y="653046877"/>
              </a:cxn>
              <a:cxn ang="0">
                <a:pos x="618353015" y="903379916"/>
              </a:cxn>
              <a:cxn ang="0">
                <a:pos x="723604954" y="827191291"/>
              </a:cxn>
              <a:cxn ang="0">
                <a:pos x="776230923" y="805424126"/>
              </a:cxn>
              <a:cxn ang="0">
                <a:pos x="828856893" y="827191291"/>
              </a:cxn>
              <a:cxn ang="0">
                <a:pos x="828856893" y="914263499"/>
              </a:cxn>
              <a:cxn ang="0">
                <a:pos x="618353015" y="1077524331"/>
              </a:cxn>
              <a:cxn ang="0">
                <a:pos x="605198646" y="1088407914"/>
              </a:cxn>
              <a:cxn ang="0">
                <a:pos x="578885662" y="1099295044"/>
              </a:cxn>
              <a:cxn ang="0">
                <a:pos x="552572677" y="1099295044"/>
              </a:cxn>
              <a:cxn ang="0">
                <a:pos x="539414062" y="1099295044"/>
              </a:cxn>
              <a:cxn ang="0">
                <a:pos x="539414062" y="1099295044"/>
              </a:cxn>
              <a:cxn ang="0">
                <a:pos x="513101077" y="1099295044"/>
              </a:cxn>
              <a:cxn ang="0">
                <a:pos x="486788092" y="1088407914"/>
              </a:cxn>
              <a:cxn ang="0">
                <a:pos x="473633723" y="1077524331"/>
              </a:cxn>
              <a:cxn ang="0">
                <a:pos x="263129846" y="914263499"/>
              </a:cxn>
              <a:cxn ang="0">
                <a:pos x="263129846" y="827191291"/>
              </a:cxn>
              <a:cxn ang="0">
                <a:pos x="315755815" y="805424126"/>
              </a:cxn>
              <a:cxn ang="0">
                <a:pos x="368381784" y="827191291"/>
              </a:cxn>
              <a:cxn ang="0">
                <a:pos x="473633723" y="903379916"/>
              </a:cxn>
              <a:cxn ang="0">
                <a:pos x="473633723" y="0"/>
              </a:cxn>
              <a:cxn ang="0">
                <a:pos x="184190892" y="0"/>
              </a:cxn>
              <a:cxn ang="0">
                <a:pos x="0" y="152377249"/>
              </a:cxn>
              <a:cxn ang="0">
                <a:pos x="0" y="979568541"/>
              </a:cxn>
              <a:cxn ang="0">
                <a:pos x="184190892" y="1131945791"/>
              </a:cxn>
              <a:cxn ang="0">
                <a:pos x="907795846" y="1131945791"/>
              </a:cxn>
              <a:cxn ang="0">
                <a:pos x="1091986739" y="979568541"/>
              </a:cxn>
              <a:cxn ang="0">
                <a:pos x="1091986739" y="522436792"/>
              </a:cxn>
              <a:cxn ang="0">
                <a:pos x="1065673754" y="522436792"/>
              </a:cxn>
              <a:cxn ang="0">
                <a:pos x="605198646" y="522436792"/>
              </a:cxn>
              <a:cxn ang="0">
                <a:pos x="473633723" y="413593872"/>
              </a:cxn>
              <a:cxn ang="0">
                <a:pos x="473633723" y="21767165"/>
              </a:cxn>
              <a:cxn ang="0">
                <a:pos x="473633723" y="0"/>
              </a:cxn>
            </a:cxnLst>
            <a:rect l="0" t="0" r="0" b="0"/>
            <a:pathLst>
              <a:path w="83" h="104">
                <a:moveTo>
                  <a:pt x="41" y="4"/>
                </a:moveTo>
                <a:cubicBezTo>
                  <a:pt x="41" y="38"/>
                  <a:pt x="41" y="38"/>
                  <a:pt x="41" y="38"/>
                </a:cubicBezTo>
                <a:cubicBezTo>
                  <a:pt x="41" y="40"/>
                  <a:pt x="43" y="42"/>
                  <a:pt x="46" y="42"/>
                </a:cubicBezTo>
                <a:cubicBezTo>
                  <a:pt x="80" y="42"/>
                  <a:pt x="80" y="42"/>
                  <a:pt x="80" y="42"/>
                </a:cubicBezTo>
                <a:cubicBezTo>
                  <a:pt x="41" y="4"/>
                  <a:pt x="41" y="4"/>
                  <a:pt x="41" y="4"/>
                </a:cubicBezTo>
                <a:moveTo>
                  <a:pt x="36" y="83"/>
                </a:moveTo>
                <a:cubicBezTo>
                  <a:pt x="36" y="60"/>
                  <a:pt x="36" y="60"/>
                  <a:pt x="36" y="60"/>
                </a:cubicBezTo>
                <a:cubicBezTo>
                  <a:pt x="36" y="56"/>
                  <a:pt x="38" y="54"/>
                  <a:pt x="41" y="54"/>
                </a:cubicBezTo>
                <a:cubicBezTo>
                  <a:pt x="45" y="54"/>
                  <a:pt x="47" y="56"/>
                  <a:pt x="47" y="60"/>
                </a:cubicBezTo>
                <a:cubicBezTo>
                  <a:pt x="47" y="83"/>
                  <a:pt x="47" y="83"/>
                  <a:pt x="47" y="83"/>
                </a:cubicBezTo>
                <a:cubicBezTo>
                  <a:pt x="55" y="76"/>
                  <a:pt x="55" y="76"/>
                  <a:pt x="55" y="76"/>
                </a:cubicBezTo>
                <a:cubicBezTo>
                  <a:pt x="56" y="74"/>
                  <a:pt x="58" y="74"/>
                  <a:pt x="59" y="74"/>
                </a:cubicBezTo>
                <a:cubicBezTo>
                  <a:pt x="61" y="74"/>
                  <a:pt x="62" y="75"/>
                  <a:pt x="63" y="76"/>
                </a:cubicBezTo>
                <a:cubicBezTo>
                  <a:pt x="65" y="78"/>
                  <a:pt x="65" y="82"/>
                  <a:pt x="63" y="84"/>
                </a:cubicBezTo>
                <a:cubicBezTo>
                  <a:pt x="47" y="99"/>
                  <a:pt x="47" y="99"/>
                  <a:pt x="47" y="99"/>
                </a:cubicBezTo>
                <a:cubicBezTo>
                  <a:pt x="47" y="99"/>
                  <a:pt x="47" y="99"/>
                  <a:pt x="46" y="100"/>
                </a:cubicBezTo>
                <a:cubicBezTo>
                  <a:pt x="46" y="100"/>
                  <a:pt x="45" y="100"/>
                  <a:pt x="44" y="101"/>
                </a:cubicBezTo>
                <a:cubicBezTo>
                  <a:pt x="43" y="101"/>
                  <a:pt x="42" y="101"/>
                  <a:pt x="42" y="101"/>
                </a:cubicBezTo>
                <a:cubicBezTo>
                  <a:pt x="41" y="101"/>
                  <a:pt x="41" y="101"/>
                  <a:pt x="41" y="101"/>
                </a:cubicBezTo>
                <a:cubicBezTo>
                  <a:pt x="41" y="101"/>
                  <a:pt x="41" y="101"/>
                  <a:pt x="41" y="101"/>
                </a:cubicBezTo>
                <a:cubicBezTo>
                  <a:pt x="41" y="101"/>
                  <a:pt x="40" y="101"/>
                  <a:pt x="39" y="101"/>
                </a:cubicBezTo>
                <a:cubicBezTo>
                  <a:pt x="38" y="101"/>
                  <a:pt x="38" y="100"/>
                  <a:pt x="37" y="100"/>
                </a:cubicBezTo>
                <a:cubicBezTo>
                  <a:pt x="37" y="100"/>
                  <a:pt x="36" y="99"/>
                  <a:pt x="36" y="99"/>
                </a:cubicBezTo>
                <a:cubicBezTo>
                  <a:pt x="20" y="84"/>
                  <a:pt x="20" y="84"/>
                  <a:pt x="20" y="84"/>
                </a:cubicBezTo>
                <a:cubicBezTo>
                  <a:pt x="18" y="82"/>
                  <a:pt x="17" y="78"/>
                  <a:pt x="20" y="76"/>
                </a:cubicBezTo>
                <a:cubicBezTo>
                  <a:pt x="21" y="75"/>
                  <a:pt x="22" y="74"/>
                  <a:pt x="24" y="74"/>
                </a:cubicBezTo>
                <a:cubicBezTo>
                  <a:pt x="25" y="74"/>
                  <a:pt x="27" y="74"/>
                  <a:pt x="28" y="76"/>
                </a:cubicBezTo>
                <a:cubicBezTo>
                  <a:pt x="36" y="83"/>
                  <a:pt x="36" y="83"/>
                  <a:pt x="36" y="83"/>
                </a:cubicBezTo>
                <a:moveTo>
                  <a:pt x="36" y="0"/>
                </a:moveTo>
                <a:cubicBezTo>
                  <a:pt x="14" y="0"/>
                  <a:pt x="14" y="0"/>
                  <a:pt x="14" y="0"/>
                </a:cubicBezTo>
                <a:cubicBezTo>
                  <a:pt x="7" y="0"/>
                  <a:pt x="0" y="7"/>
                  <a:pt x="0" y="14"/>
                </a:cubicBezTo>
                <a:cubicBezTo>
                  <a:pt x="0" y="90"/>
                  <a:pt x="0" y="90"/>
                  <a:pt x="0" y="90"/>
                </a:cubicBezTo>
                <a:cubicBezTo>
                  <a:pt x="0" y="97"/>
                  <a:pt x="7" y="104"/>
                  <a:pt x="14" y="104"/>
                </a:cubicBezTo>
                <a:cubicBezTo>
                  <a:pt x="69" y="104"/>
                  <a:pt x="69" y="104"/>
                  <a:pt x="69" y="104"/>
                </a:cubicBezTo>
                <a:cubicBezTo>
                  <a:pt x="76" y="104"/>
                  <a:pt x="83" y="97"/>
                  <a:pt x="83" y="90"/>
                </a:cubicBezTo>
                <a:cubicBezTo>
                  <a:pt x="83" y="48"/>
                  <a:pt x="83" y="48"/>
                  <a:pt x="83" y="48"/>
                </a:cubicBezTo>
                <a:cubicBezTo>
                  <a:pt x="82" y="48"/>
                  <a:pt x="82" y="48"/>
                  <a:pt x="81" y="48"/>
                </a:cubicBezTo>
                <a:cubicBezTo>
                  <a:pt x="46" y="48"/>
                  <a:pt x="46" y="48"/>
                  <a:pt x="46" y="48"/>
                </a:cubicBezTo>
                <a:cubicBezTo>
                  <a:pt x="40" y="48"/>
                  <a:pt x="36" y="44"/>
                  <a:pt x="36" y="38"/>
                </a:cubicBezTo>
                <a:cubicBezTo>
                  <a:pt x="36" y="2"/>
                  <a:pt x="36" y="2"/>
                  <a:pt x="36" y="2"/>
                </a:cubicBezTo>
                <a:cubicBezTo>
                  <a:pt x="36" y="2"/>
                  <a:pt x="36" y="1"/>
                  <a:pt x="36" y="0"/>
                </a:cubicBezTo>
              </a:path>
            </a:pathLst>
          </a:cu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7" name="Freeform 47"/>
          <p:cNvSpPr>
            <a:spLocks noEditPoints="1"/>
          </p:cNvSpPr>
          <p:nvPr/>
        </p:nvSpPr>
        <p:spPr>
          <a:xfrm>
            <a:off x="7761286" y="3881014"/>
            <a:ext cx="373063" cy="371475"/>
          </a:xfrm>
          <a:custGeom>
            <a:avLst/>
            <a:gdLst/>
            <a:ahLst/>
            <a:cxnLst>
              <a:cxn ang="0">
                <a:pos x="195013046" y="1146671093"/>
              </a:cxn>
              <a:cxn ang="0">
                <a:pos x="341271839" y="1082966570"/>
              </a:cxn>
              <a:cxn ang="0">
                <a:pos x="950682157" y="998029500"/>
              </a:cxn>
              <a:cxn ang="0">
                <a:pos x="926307013" y="1146671093"/>
              </a:cxn>
              <a:cxn ang="0">
                <a:pos x="950682157" y="998029500"/>
              </a:cxn>
              <a:cxn ang="0">
                <a:pos x="524095331" y="615805802"/>
              </a:cxn>
              <a:cxn ang="0">
                <a:pos x="548470475" y="360987710"/>
              </a:cxn>
              <a:cxn ang="0">
                <a:pos x="572849584" y="339755162"/>
              </a:cxn>
              <a:cxn ang="0">
                <a:pos x="597224728" y="573337266"/>
              </a:cxn>
              <a:cxn ang="0">
                <a:pos x="999436410" y="594569814"/>
              </a:cxn>
              <a:cxn ang="0">
                <a:pos x="999436410" y="637038350"/>
              </a:cxn>
              <a:cxn ang="0">
                <a:pos x="572849584" y="668892331"/>
              </a:cxn>
              <a:cxn ang="0">
                <a:pos x="146258793" y="530865291"/>
              </a:cxn>
              <a:cxn ang="0">
                <a:pos x="414401236" y="233582104"/>
              </a:cxn>
              <a:cxn ang="0">
                <a:pos x="450965934" y="244200097"/>
              </a:cxn>
              <a:cxn ang="0">
                <a:pos x="182823491" y="509632743"/>
              </a:cxn>
              <a:cxn ang="0">
                <a:pos x="572849584" y="138023600"/>
              </a:cxn>
              <a:cxn ang="0">
                <a:pos x="572849584" y="1082966570"/>
              </a:cxn>
              <a:cxn ang="0">
                <a:pos x="572849584" y="138023600"/>
              </a:cxn>
              <a:cxn ang="0">
                <a:pos x="73129396" y="169877581"/>
              </a:cxn>
              <a:cxn ang="0">
                <a:pos x="134069238" y="53086529"/>
              </a:cxn>
              <a:cxn ang="0">
                <a:pos x="170633937" y="53086529"/>
              </a:cxn>
              <a:cxn ang="0">
                <a:pos x="109694095" y="159259587"/>
              </a:cxn>
              <a:cxn ang="0">
                <a:pos x="231577744" y="0"/>
              </a:cxn>
              <a:cxn ang="0">
                <a:pos x="60939842" y="265432645"/>
              </a:cxn>
              <a:cxn ang="0">
                <a:pos x="231577744" y="0"/>
              </a:cxn>
              <a:cxn ang="0">
                <a:pos x="816612918" y="95555064"/>
              </a:cxn>
              <a:cxn ang="0">
                <a:pos x="926307013" y="31850541"/>
              </a:cxn>
              <a:cxn ang="0">
                <a:pos x="950682157" y="53086529"/>
              </a:cxn>
              <a:cxn ang="0">
                <a:pos x="840988062" y="95555064"/>
              </a:cxn>
              <a:cxn ang="0">
                <a:pos x="828802472" y="95555064"/>
              </a:cxn>
              <a:cxn ang="0">
                <a:pos x="755673076" y="84937070"/>
              </a:cxn>
              <a:cxn ang="0">
                <a:pos x="1023811553" y="31850541"/>
              </a:cxn>
            </a:cxnLst>
            <a:rect l="0" t="0" r="0" b="0"/>
            <a:pathLst>
              <a:path w="94" h="108">
                <a:moveTo>
                  <a:pt x="16" y="94"/>
                </a:moveTo>
                <a:cubicBezTo>
                  <a:pt x="13" y="100"/>
                  <a:pt x="13" y="106"/>
                  <a:pt x="16" y="108"/>
                </a:cubicBezTo>
                <a:cubicBezTo>
                  <a:pt x="17" y="108"/>
                  <a:pt x="18" y="108"/>
                  <a:pt x="19" y="108"/>
                </a:cubicBezTo>
                <a:cubicBezTo>
                  <a:pt x="22" y="108"/>
                  <a:pt x="26" y="106"/>
                  <a:pt x="28" y="102"/>
                </a:cubicBezTo>
                <a:cubicBezTo>
                  <a:pt x="16" y="94"/>
                  <a:pt x="16" y="94"/>
                  <a:pt x="16" y="94"/>
                </a:cubicBezTo>
                <a:moveTo>
                  <a:pt x="78" y="94"/>
                </a:moveTo>
                <a:cubicBezTo>
                  <a:pt x="66" y="102"/>
                  <a:pt x="66" y="102"/>
                  <a:pt x="66" y="102"/>
                </a:cubicBezTo>
                <a:cubicBezTo>
                  <a:pt x="69" y="106"/>
                  <a:pt x="73" y="108"/>
                  <a:pt x="76" y="108"/>
                </a:cubicBezTo>
                <a:cubicBezTo>
                  <a:pt x="77" y="108"/>
                  <a:pt x="78" y="108"/>
                  <a:pt x="78" y="108"/>
                </a:cubicBezTo>
                <a:cubicBezTo>
                  <a:pt x="82" y="106"/>
                  <a:pt x="82" y="100"/>
                  <a:pt x="78" y="94"/>
                </a:cubicBezTo>
                <a:moveTo>
                  <a:pt x="47" y="63"/>
                </a:moveTo>
                <a:cubicBezTo>
                  <a:pt x="45" y="63"/>
                  <a:pt x="43" y="61"/>
                  <a:pt x="43" y="58"/>
                </a:cubicBezTo>
                <a:cubicBezTo>
                  <a:pt x="43" y="57"/>
                  <a:pt x="44" y="55"/>
                  <a:pt x="45" y="54"/>
                </a:cubicBezTo>
                <a:cubicBezTo>
                  <a:pt x="45" y="34"/>
                  <a:pt x="45" y="34"/>
                  <a:pt x="45" y="34"/>
                </a:cubicBezTo>
                <a:cubicBezTo>
                  <a:pt x="45" y="33"/>
                  <a:pt x="46" y="32"/>
                  <a:pt x="47" y="32"/>
                </a:cubicBezTo>
                <a:cubicBezTo>
                  <a:pt x="47" y="32"/>
                  <a:pt x="47" y="32"/>
                  <a:pt x="47" y="32"/>
                </a:cubicBezTo>
                <a:cubicBezTo>
                  <a:pt x="48" y="32"/>
                  <a:pt x="49" y="33"/>
                  <a:pt x="49" y="34"/>
                </a:cubicBezTo>
                <a:cubicBezTo>
                  <a:pt x="49" y="54"/>
                  <a:pt x="49" y="54"/>
                  <a:pt x="49" y="54"/>
                </a:cubicBezTo>
                <a:cubicBezTo>
                  <a:pt x="50" y="54"/>
                  <a:pt x="51" y="55"/>
                  <a:pt x="51" y="56"/>
                </a:cubicBezTo>
                <a:cubicBezTo>
                  <a:pt x="82" y="56"/>
                  <a:pt x="82" y="56"/>
                  <a:pt x="82" y="56"/>
                </a:cubicBezTo>
                <a:cubicBezTo>
                  <a:pt x="83" y="56"/>
                  <a:pt x="84" y="57"/>
                  <a:pt x="84" y="58"/>
                </a:cubicBezTo>
                <a:cubicBezTo>
                  <a:pt x="84" y="59"/>
                  <a:pt x="83" y="60"/>
                  <a:pt x="82" y="60"/>
                </a:cubicBezTo>
                <a:cubicBezTo>
                  <a:pt x="51" y="60"/>
                  <a:pt x="51" y="60"/>
                  <a:pt x="51" y="60"/>
                </a:cubicBezTo>
                <a:cubicBezTo>
                  <a:pt x="50" y="62"/>
                  <a:pt x="49" y="63"/>
                  <a:pt x="47" y="63"/>
                </a:cubicBezTo>
                <a:moveTo>
                  <a:pt x="13" y="50"/>
                </a:moveTo>
                <a:cubicBezTo>
                  <a:pt x="12" y="50"/>
                  <a:pt x="12" y="50"/>
                  <a:pt x="12" y="50"/>
                </a:cubicBezTo>
                <a:cubicBezTo>
                  <a:pt x="11" y="49"/>
                  <a:pt x="10" y="48"/>
                  <a:pt x="11" y="47"/>
                </a:cubicBezTo>
                <a:cubicBezTo>
                  <a:pt x="15" y="36"/>
                  <a:pt x="23" y="26"/>
                  <a:pt x="34" y="22"/>
                </a:cubicBezTo>
                <a:cubicBezTo>
                  <a:pt x="35" y="22"/>
                  <a:pt x="35" y="22"/>
                  <a:pt x="35" y="22"/>
                </a:cubicBezTo>
                <a:cubicBezTo>
                  <a:pt x="36" y="22"/>
                  <a:pt x="37" y="22"/>
                  <a:pt x="37" y="23"/>
                </a:cubicBezTo>
                <a:cubicBezTo>
                  <a:pt x="38" y="24"/>
                  <a:pt x="37" y="25"/>
                  <a:pt x="36" y="26"/>
                </a:cubicBezTo>
                <a:cubicBezTo>
                  <a:pt x="26" y="30"/>
                  <a:pt x="18" y="38"/>
                  <a:pt x="15" y="48"/>
                </a:cubicBezTo>
                <a:cubicBezTo>
                  <a:pt x="14" y="49"/>
                  <a:pt x="14" y="50"/>
                  <a:pt x="13" y="50"/>
                </a:cubicBezTo>
                <a:moveTo>
                  <a:pt x="47" y="13"/>
                </a:moveTo>
                <a:cubicBezTo>
                  <a:pt x="23" y="13"/>
                  <a:pt x="3" y="33"/>
                  <a:pt x="3" y="58"/>
                </a:cubicBezTo>
                <a:cubicBezTo>
                  <a:pt x="3" y="82"/>
                  <a:pt x="23" y="102"/>
                  <a:pt x="47" y="102"/>
                </a:cubicBezTo>
                <a:cubicBezTo>
                  <a:pt x="72" y="102"/>
                  <a:pt x="92" y="82"/>
                  <a:pt x="92" y="58"/>
                </a:cubicBezTo>
                <a:cubicBezTo>
                  <a:pt x="92" y="33"/>
                  <a:pt x="72" y="13"/>
                  <a:pt x="47" y="13"/>
                </a:cubicBezTo>
                <a:moveTo>
                  <a:pt x="7" y="16"/>
                </a:moveTo>
                <a:cubicBezTo>
                  <a:pt x="6" y="16"/>
                  <a:pt x="6" y="16"/>
                  <a:pt x="6" y="16"/>
                </a:cubicBezTo>
                <a:cubicBezTo>
                  <a:pt x="5" y="16"/>
                  <a:pt x="5" y="15"/>
                  <a:pt x="5" y="14"/>
                </a:cubicBezTo>
                <a:cubicBezTo>
                  <a:pt x="6" y="10"/>
                  <a:pt x="8" y="7"/>
                  <a:pt x="11" y="5"/>
                </a:cubicBezTo>
                <a:cubicBezTo>
                  <a:pt x="12" y="4"/>
                  <a:pt x="12" y="4"/>
                  <a:pt x="12" y="4"/>
                </a:cubicBezTo>
                <a:cubicBezTo>
                  <a:pt x="13" y="4"/>
                  <a:pt x="14" y="5"/>
                  <a:pt x="14" y="5"/>
                </a:cubicBezTo>
                <a:cubicBezTo>
                  <a:pt x="15" y="6"/>
                  <a:pt x="14" y="8"/>
                  <a:pt x="13" y="8"/>
                </a:cubicBezTo>
                <a:cubicBezTo>
                  <a:pt x="11" y="10"/>
                  <a:pt x="9" y="12"/>
                  <a:pt x="9" y="15"/>
                </a:cubicBezTo>
                <a:cubicBezTo>
                  <a:pt x="9" y="16"/>
                  <a:pt x="8" y="16"/>
                  <a:pt x="7" y="16"/>
                </a:cubicBezTo>
                <a:moveTo>
                  <a:pt x="19" y="0"/>
                </a:moveTo>
                <a:cubicBezTo>
                  <a:pt x="16" y="0"/>
                  <a:pt x="13" y="1"/>
                  <a:pt x="10" y="3"/>
                </a:cubicBezTo>
                <a:cubicBezTo>
                  <a:pt x="3" y="8"/>
                  <a:pt x="0" y="18"/>
                  <a:pt x="5" y="25"/>
                </a:cubicBezTo>
                <a:cubicBezTo>
                  <a:pt x="33" y="8"/>
                  <a:pt x="33" y="8"/>
                  <a:pt x="33" y="8"/>
                </a:cubicBezTo>
                <a:cubicBezTo>
                  <a:pt x="30" y="3"/>
                  <a:pt x="24" y="0"/>
                  <a:pt x="19" y="0"/>
                </a:cubicBezTo>
                <a:moveTo>
                  <a:pt x="68" y="9"/>
                </a:moveTo>
                <a:cubicBezTo>
                  <a:pt x="68" y="9"/>
                  <a:pt x="67" y="9"/>
                  <a:pt x="67" y="9"/>
                </a:cubicBezTo>
                <a:cubicBezTo>
                  <a:pt x="66" y="8"/>
                  <a:pt x="66" y="6"/>
                  <a:pt x="67" y="6"/>
                </a:cubicBezTo>
                <a:cubicBezTo>
                  <a:pt x="69" y="4"/>
                  <a:pt x="72" y="3"/>
                  <a:pt x="76" y="3"/>
                </a:cubicBezTo>
                <a:cubicBezTo>
                  <a:pt x="76" y="3"/>
                  <a:pt x="76" y="3"/>
                  <a:pt x="76" y="3"/>
                </a:cubicBezTo>
                <a:cubicBezTo>
                  <a:pt x="77" y="3"/>
                  <a:pt x="78" y="4"/>
                  <a:pt x="78" y="5"/>
                </a:cubicBezTo>
                <a:cubicBezTo>
                  <a:pt x="78" y="6"/>
                  <a:pt x="77" y="7"/>
                  <a:pt x="76" y="7"/>
                </a:cubicBezTo>
                <a:cubicBezTo>
                  <a:pt x="73" y="7"/>
                  <a:pt x="71" y="8"/>
                  <a:pt x="69" y="9"/>
                </a:cubicBezTo>
                <a:cubicBezTo>
                  <a:pt x="69" y="9"/>
                  <a:pt x="69" y="9"/>
                  <a:pt x="69" y="9"/>
                </a:cubicBezTo>
                <a:cubicBezTo>
                  <a:pt x="69" y="9"/>
                  <a:pt x="69" y="9"/>
                  <a:pt x="68" y="9"/>
                </a:cubicBezTo>
                <a:moveTo>
                  <a:pt x="76" y="0"/>
                </a:moveTo>
                <a:cubicBezTo>
                  <a:pt x="70" y="0"/>
                  <a:pt x="65" y="3"/>
                  <a:pt x="62" y="8"/>
                </a:cubicBezTo>
                <a:cubicBezTo>
                  <a:pt x="90" y="25"/>
                  <a:pt x="90" y="25"/>
                  <a:pt x="90" y="25"/>
                </a:cubicBezTo>
                <a:cubicBezTo>
                  <a:pt x="94" y="18"/>
                  <a:pt x="92" y="8"/>
                  <a:pt x="84" y="3"/>
                </a:cubicBezTo>
                <a:cubicBezTo>
                  <a:pt x="82" y="1"/>
                  <a:pt x="79" y="0"/>
                  <a:pt x="76" y="0"/>
                </a:cubicBezTo>
              </a:path>
            </a:pathLst>
          </a:custGeom>
          <a:solidFill>
            <a:srgbClr val="930018"/>
          </a:solidFill>
          <a:ln w="9525">
            <a:noFill/>
          </a:ln>
        </p:spPr>
        <p:txBody>
          <a:bodyPr/>
          <a:lstStyle/>
          <a:p>
            <a:endParaRPr lang="zh-CN" altLang="en-US">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nvGrpSpPr>
          <p:cNvPr id="8" name="组合 7"/>
          <p:cNvGrpSpPr/>
          <p:nvPr/>
        </p:nvGrpSpPr>
        <p:grpSpPr>
          <a:xfrm>
            <a:off x="4273867" y="2934017"/>
            <a:ext cx="571500" cy="571500"/>
            <a:chOff x="7168" y="4628"/>
            <a:chExt cx="900" cy="900"/>
          </a:xfrm>
        </p:grpSpPr>
        <p:sp>
          <p:nvSpPr>
            <p:cNvPr id="9" name="Rectangle 30"/>
            <p:cNvSpPr/>
            <p:nvPr/>
          </p:nvSpPr>
          <p:spPr>
            <a:xfrm>
              <a:off x="7168" y="4628"/>
              <a:ext cx="900" cy="900"/>
            </a:xfrm>
            <a:prstGeom prst="rect">
              <a:avLst/>
            </a:prstGeom>
            <a:solidFill>
              <a:schemeClr val="tx1">
                <a:lumMod val="85000"/>
                <a:lumOff val="15000"/>
                <a:alpha val="70000"/>
              </a:schemeClr>
            </a:solidFill>
            <a:ln w="12700">
              <a:noFill/>
            </a:ln>
          </p:spPr>
          <p:txBody>
            <a:bodyPr anchor="ctr"/>
            <a:lstStyle/>
            <a:p>
              <a:pPr lvl="0" indent="0" algn="ctr">
                <a:buFont typeface="Arial" panose="020B0604020202020204" pitchFamily="34" charset="0"/>
                <a:buNone/>
              </a:pPr>
              <a:endParaRPr lang="en-US" altLang="zh-CN" dirty="0">
                <a:solidFill>
                  <a:srgbClr val="F2F2F2"/>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0" name="Freeform 54"/>
            <p:cNvSpPr>
              <a:spLocks noEditPoints="1"/>
            </p:cNvSpPr>
            <p:nvPr/>
          </p:nvSpPr>
          <p:spPr>
            <a:xfrm>
              <a:off x="7464" y="4925"/>
              <a:ext cx="307" cy="305"/>
            </a:xfrm>
            <a:custGeom>
              <a:avLst/>
              <a:gdLst/>
              <a:ahLst/>
              <a:cxnLst>
                <a:cxn ang="0">
                  <a:pos x="306256359" y="526669821"/>
                </a:cxn>
                <a:cxn ang="0">
                  <a:pos x="213666905" y="505317280"/>
                </a:cxn>
                <a:cxn ang="0">
                  <a:pos x="455824117" y="128108313"/>
                </a:cxn>
                <a:cxn ang="0">
                  <a:pos x="527046419" y="298921708"/>
                </a:cxn>
                <a:cxn ang="0">
                  <a:pos x="306256359" y="526669821"/>
                </a:cxn>
                <a:cxn ang="0">
                  <a:pos x="149567758" y="462614509"/>
                </a:cxn>
                <a:cxn ang="0">
                  <a:pos x="78345456" y="298921708"/>
                </a:cxn>
                <a:cxn ang="0">
                  <a:pos x="306256359" y="71171285"/>
                </a:cxn>
                <a:cxn ang="0">
                  <a:pos x="391724970" y="92523826"/>
                </a:cxn>
                <a:cxn ang="0">
                  <a:pos x="149567758" y="462614509"/>
                </a:cxn>
                <a:cxn ang="0">
                  <a:pos x="306256359" y="0"/>
                </a:cxn>
                <a:cxn ang="0">
                  <a:pos x="0" y="298921708"/>
                </a:cxn>
                <a:cxn ang="0">
                  <a:pos x="306256359" y="597841106"/>
                </a:cxn>
                <a:cxn ang="0">
                  <a:pos x="605391876" y="298921708"/>
                </a:cxn>
                <a:cxn ang="0">
                  <a:pos x="306256359" y="0"/>
                </a:cxn>
              </a:cxnLst>
              <a:rect l="0" t="0" r="0" b="0"/>
              <a:pathLst>
                <a:path w="85" h="84">
                  <a:moveTo>
                    <a:pt x="43" y="74"/>
                  </a:moveTo>
                  <a:cubicBezTo>
                    <a:pt x="38" y="74"/>
                    <a:pt x="34" y="73"/>
                    <a:pt x="30" y="71"/>
                  </a:cubicBezTo>
                  <a:cubicBezTo>
                    <a:pt x="64" y="18"/>
                    <a:pt x="64" y="18"/>
                    <a:pt x="64" y="18"/>
                  </a:cubicBezTo>
                  <a:cubicBezTo>
                    <a:pt x="70" y="24"/>
                    <a:pt x="74" y="32"/>
                    <a:pt x="74" y="42"/>
                  </a:cubicBezTo>
                  <a:cubicBezTo>
                    <a:pt x="74" y="60"/>
                    <a:pt x="60" y="74"/>
                    <a:pt x="43" y="74"/>
                  </a:cubicBezTo>
                  <a:moveTo>
                    <a:pt x="21" y="65"/>
                  </a:moveTo>
                  <a:cubicBezTo>
                    <a:pt x="15" y="59"/>
                    <a:pt x="11" y="51"/>
                    <a:pt x="11" y="42"/>
                  </a:cubicBezTo>
                  <a:cubicBezTo>
                    <a:pt x="11" y="24"/>
                    <a:pt x="25" y="10"/>
                    <a:pt x="43" y="10"/>
                  </a:cubicBezTo>
                  <a:cubicBezTo>
                    <a:pt x="47" y="10"/>
                    <a:pt x="51" y="11"/>
                    <a:pt x="55" y="13"/>
                  </a:cubicBezTo>
                  <a:cubicBezTo>
                    <a:pt x="21" y="65"/>
                    <a:pt x="21" y="65"/>
                    <a:pt x="21" y="65"/>
                  </a:cubicBezTo>
                  <a:moveTo>
                    <a:pt x="43" y="0"/>
                  </a:moveTo>
                  <a:cubicBezTo>
                    <a:pt x="19" y="0"/>
                    <a:pt x="0" y="19"/>
                    <a:pt x="0" y="42"/>
                  </a:cubicBezTo>
                  <a:cubicBezTo>
                    <a:pt x="0" y="65"/>
                    <a:pt x="19" y="84"/>
                    <a:pt x="43" y="84"/>
                  </a:cubicBezTo>
                  <a:cubicBezTo>
                    <a:pt x="66" y="84"/>
                    <a:pt x="85" y="65"/>
                    <a:pt x="85" y="42"/>
                  </a:cubicBezTo>
                  <a:cubicBezTo>
                    <a:pt x="85" y="19"/>
                    <a:pt x="66" y="0"/>
                    <a:pt x="43" y="0"/>
                  </a:cubicBezTo>
                </a:path>
              </a:pathLst>
            </a:custGeom>
            <a:solidFill>
              <a:schemeClr val="bg1"/>
            </a:solidFill>
            <a:ln w="9525">
              <a:noFill/>
            </a:ln>
          </p:spPr>
          <p:txBody>
            <a:bodyPr/>
            <a:lstStyle/>
            <a:p>
              <a:endParaRPr lang="zh-CN" altLang="en-US">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grpSp>
        <p:nvGrpSpPr>
          <p:cNvPr id="11" name="组合 10"/>
          <p:cNvGrpSpPr/>
          <p:nvPr/>
        </p:nvGrpSpPr>
        <p:grpSpPr>
          <a:xfrm>
            <a:off x="4273867" y="3563937"/>
            <a:ext cx="571500" cy="571500"/>
            <a:chOff x="7168" y="5620"/>
            <a:chExt cx="900" cy="900"/>
          </a:xfrm>
        </p:grpSpPr>
        <p:sp>
          <p:nvSpPr>
            <p:cNvPr id="12" name="Rectangle 31"/>
            <p:cNvSpPr/>
            <p:nvPr/>
          </p:nvSpPr>
          <p:spPr>
            <a:xfrm>
              <a:off x="7168" y="5620"/>
              <a:ext cx="900" cy="900"/>
            </a:xfrm>
            <a:prstGeom prst="rect">
              <a:avLst/>
            </a:prstGeom>
            <a:solidFill>
              <a:schemeClr val="tx1">
                <a:lumMod val="85000"/>
                <a:lumOff val="15000"/>
                <a:alpha val="70000"/>
              </a:schemeClr>
            </a:solidFill>
            <a:ln w="12700">
              <a:noFill/>
            </a:ln>
          </p:spPr>
          <p:txBody>
            <a:bodyPr anchor="ctr"/>
            <a:lstStyle/>
            <a:p>
              <a:pPr lvl="0" indent="0" algn="ctr">
                <a:buFont typeface="Arial" panose="020B0604020202020204" pitchFamily="34" charset="0"/>
                <a:buNone/>
              </a:pPr>
              <a:endParaRPr lang="en-US" altLang="zh-CN" dirty="0">
                <a:solidFill>
                  <a:srgbClr val="F2F2F2"/>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3" name="Freeform 48"/>
            <p:cNvSpPr>
              <a:spLocks noEditPoints="1"/>
            </p:cNvSpPr>
            <p:nvPr/>
          </p:nvSpPr>
          <p:spPr bwMode="auto">
            <a:xfrm>
              <a:off x="7444" y="5883"/>
              <a:ext cx="349" cy="375"/>
            </a:xfrm>
            <a:custGeom>
              <a:avLst/>
              <a:gdLst>
                <a:gd name="T0" fmla="*/ 159941 w 96"/>
                <a:gd name="T1" fmla="*/ 200364 h 103"/>
                <a:gd name="T2" fmla="*/ 144562 w 96"/>
                <a:gd name="T3" fmla="*/ 184951 h 103"/>
                <a:gd name="T4" fmla="*/ 150713 w 96"/>
                <a:gd name="T5" fmla="*/ 175704 h 103"/>
                <a:gd name="T6" fmla="*/ 150713 w 96"/>
                <a:gd name="T7" fmla="*/ 114053 h 103"/>
                <a:gd name="T8" fmla="*/ 156865 w 96"/>
                <a:gd name="T9" fmla="*/ 104806 h 103"/>
                <a:gd name="T10" fmla="*/ 156865 w 96"/>
                <a:gd name="T11" fmla="*/ 104806 h 103"/>
                <a:gd name="T12" fmla="*/ 163016 w 96"/>
                <a:gd name="T13" fmla="*/ 114053 h 103"/>
                <a:gd name="T14" fmla="*/ 163016 w 96"/>
                <a:gd name="T15" fmla="*/ 172621 h 103"/>
                <a:gd name="T16" fmla="*/ 172244 w 96"/>
                <a:gd name="T17" fmla="*/ 178786 h 103"/>
                <a:gd name="T18" fmla="*/ 264517 w 96"/>
                <a:gd name="T19" fmla="*/ 178786 h 103"/>
                <a:gd name="T20" fmla="*/ 270669 w 96"/>
                <a:gd name="T21" fmla="*/ 184951 h 103"/>
                <a:gd name="T22" fmla="*/ 264517 w 96"/>
                <a:gd name="T23" fmla="*/ 194199 h 103"/>
                <a:gd name="T24" fmla="*/ 172244 w 96"/>
                <a:gd name="T25" fmla="*/ 194199 h 103"/>
                <a:gd name="T26" fmla="*/ 159941 w 96"/>
                <a:gd name="T27" fmla="*/ 200364 h 103"/>
                <a:gd name="T28" fmla="*/ 55364 w 96"/>
                <a:gd name="T29" fmla="*/ 160291 h 103"/>
                <a:gd name="T30" fmla="*/ 52288 w 96"/>
                <a:gd name="T31" fmla="*/ 160291 h 103"/>
                <a:gd name="T32" fmla="*/ 49213 w 96"/>
                <a:gd name="T33" fmla="*/ 151044 h 103"/>
                <a:gd name="T34" fmla="*/ 123031 w 96"/>
                <a:gd name="T35" fmla="*/ 73981 h 103"/>
                <a:gd name="T36" fmla="*/ 123031 w 96"/>
                <a:gd name="T37" fmla="*/ 73981 h 103"/>
                <a:gd name="T38" fmla="*/ 129183 w 96"/>
                <a:gd name="T39" fmla="*/ 77063 h 103"/>
                <a:gd name="T40" fmla="*/ 126107 w 96"/>
                <a:gd name="T41" fmla="*/ 86311 h 103"/>
                <a:gd name="T42" fmla="*/ 61516 w 96"/>
                <a:gd name="T43" fmla="*/ 154126 h 103"/>
                <a:gd name="T44" fmla="*/ 61516 w 96"/>
                <a:gd name="T45" fmla="*/ 154126 h 103"/>
                <a:gd name="T46" fmla="*/ 55364 w 96"/>
                <a:gd name="T47" fmla="*/ 160291 h 103"/>
                <a:gd name="T48" fmla="*/ 193774 w 96"/>
                <a:gd name="T49" fmla="*/ 0 h 103"/>
                <a:gd name="T50" fmla="*/ 123031 w 96"/>
                <a:gd name="T51" fmla="*/ 0 h 103"/>
                <a:gd name="T52" fmla="*/ 107652 w 96"/>
                <a:gd name="T53" fmla="*/ 15413 h 103"/>
                <a:gd name="T54" fmla="*/ 123031 w 96"/>
                <a:gd name="T55" fmla="*/ 30825 h 103"/>
                <a:gd name="T56" fmla="*/ 144562 w 96"/>
                <a:gd name="T57" fmla="*/ 30825 h 103"/>
                <a:gd name="T58" fmla="*/ 144562 w 96"/>
                <a:gd name="T59" fmla="*/ 30825 h 103"/>
                <a:gd name="T60" fmla="*/ 144562 w 96"/>
                <a:gd name="T61" fmla="*/ 43155 h 103"/>
                <a:gd name="T62" fmla="*/ 61516 w 96"/>
                <a:gd name="T63" fmla="*/ 83228 h 103"/>
                <a:gd name="T64" fmla="*/ 61516 w 96"/>
                <a:gd name="T65" fmla="*/ 83228 h 103"/>
                <a:gd name="T66" fmla="*/ 46137 w 96"/>
                <a:gd name="T67" fmla="*/ 67816 h 103"/>
                <a:gd name="T68" fmla="*/ 52288 w 96"/>
                <a:gd name="T69" fmla="*/ 61650 h 103"/>
                <a:gd name="T70" fmla="*/ 49213 w 96"/>
                <a:gd name="T71" fmla="*/ 46238 h 103"/>
                <a:gd name="T72" fmla="*/ 36909 w 96"/>
                <a:gd name="T73" fmla="*/ 43155 h 103"/>
                <a:gd name="T74" fmla="*/ 33834 w 96"/>
                <a:gd name="T75" fmla="*/ 46238 h 103"/>
                <a:gd name="T76" fmla="*/ 3076 w 96"/>
                <a:gd name="T77" fmla="*/ 73981 h 103"/>
                <a:gd name="T78" fmla="*/ 6152 w 96"/>
                <a:gd name="T79" fmla="*/ 89393 h 103"/>
                <a:gd name="T80" fmla="*/ 18455 w 96"/>
                <a:gd name="T81" fmla="*/ 95558 h 103"/>
                <a:gd name="T82" fmla="*/ 21530 w 96"/>
                <a:gd name="T83" fmla="*/ 92476 h 103"/>
                <a:gd name="T84" fmla="*/ 27682 w 96"/>
                <a:gd name="T85" fmla="*/ 86311 h 103"/>
                <a:gd name="T86" fmla="*/ 43061 w 96"/>
                <a:gd name="T87" fmla="*/ 101723 h 103"/>
                <a:gd name="T88" fmla="*/ 46137 w 96"/>
                <a:gd name="T89" fmla="*/ 104806 h 103"/>
                <a:gd name="T90" fmla="*/ 21530 w 96"/>
                <a:gd name="T91" fmla="*/ 181869 h 103"/>
                <a:gd name="T92" fmla="*/ 159941 w 96"/>
                <a:gd name="T93" fmla="*/ 317500 h 103"/>
                <a:gd name="T94" fmla="*/ 295275 w 96"/>
                <a:gd name="T95" fmla="*/ 181869 h 103"/>
                <a:gd name="T96" fmla="*/ 172244 w 96"/>
                <a:gd name="T97" fmla="*/ 43155 h 103"/>
                <a:gd name="T98" fmla="*/ 172244 w 96"/>
                <a:gd name="T99" fmla="*/ 30825 h 103"/>
                <a:gd name="T100" fmla="*/ 172244 w 96"/>
                <a:gd name="T101" fmla="*/ 30825 h 103"/>
                <a:gd name="T102" fmla="*/ 193774 w 96"/>
                <a:gd name="T103" fmla="*/ 30825 h 103"/>
                <a:gd name="T104" fmla="*/ 209153 w 96"/>
                <a:gd name="T105" fmla="*/ 15413 h 103"/>
                <a:gd name="T106" fmla="*/ 193774 w 96"/>
                <a:gd name="T107" fmla="*/ 0 h 1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6" h="103">
                  <a:moveTo>
                    <a:pt x="52" y="65"/>
                  </a:moveTo>
                  <a:cubicBezTo>
                    <a:pt x="49" y="65"/>
                    <a:pt x="47" y="63"/>
                    <a:pt x="47" y="60"/>
                  </a:cubicBezTo>
                  <a:cubicBezTo>
                    <a:pt x="47" y="59"/>
                    <a:pt x="48" y="57"/>
                    <a:pt x="49" y="57"/>
                  </a:cubicBezTo>
                  <a:cubicBezTo>
                    <a:pt x="49" y="37"/>
                    <a:pt x="49" y="37"/>
                    <a:pt x="49" y="37"/>
                  </a:cubicBezTo>
                  <a:cubicBezTo>
                    <a:pt x="49" y="35"/>
                    <a:pt x="50" y="34"/>
                    <a:pt x="51" y="34"/>
                  </a:cubicBezTo>
                  <a:cubicBezTo>
                    <a:pt x="51" y="34"/>
                    <a:pt x="51" y="34"/>
                    <a:pt x="51" y="34"/>
                  </a:cubicBezTo>
                  <a:cubicBezTo>
                    <a:pt x="52" y="34"/>
                    <a:pt x="53" y="35"/>
                    <a:pt x="53" y="37"/>
                  </a:cubicBezTo>
                  <a:cubicBezTo>
                    <a:pt x="53" y="56"/>
                    <a:pt x="53" y="56"/>
                    <a:pt x="53" y="56"/>
                  </a:cubicBezTo>
                  <a:cubicBezTo>
                    <a:pt x="54" y="57"/>
                    <a:pt x="55" y="57"/>
                    <a:pt x="56" y="58"/>
                  </a:cubicBezTo>
                  <a:cubicBezTo>
                    <a:pt x="86" y="58"/>
                    <a:pt x="86" y="58"/>
                    <a:pt x="86" y="58"/>
                  </a:cubicBezTo>
                  <a:cubicBezTo>
                    <a:pt x="87" y="58"/>
                    <a:pt x="88" y="59"/>
                    <a:pt x="88" y="60"/>
                  </a:cubicBezTo>
                  <a:cubicBezTo>
                    <a:pt x="88" y="62"/>
                    <a:pt x="87" y="63"/>
                    <a:pt x="86" y="63"/>
                  </a:cubicBezTo>
                  <a:cubicBezTo>
                    <a:pt x="56" y="63"/>
                    <a:pt x="56" y="63"/>
                    <a:pt x="56" y="63"/>
                  </a:cubicBezTo>
                  <a:cubicBezTo>
                    <a:pt x="55" y="64"/>
                    <a:pt x="53" y="65"/>
                    <a:pt x="52" y="65"/>
                  </a:cubicBezTo>
                  <a:moveTo>
                    <a:pt x="18" y="52"/>
                  </a:moveTo>
                  <a:cubicBezTo>
                    <a:pt x="17" y="52"/>
                    <a:pt x="17" y="52"/>
                    <a:pt x="17" y="52"/>
                  </a:cubicBezTo>
                  <a:cubicBezTo>
                    <a:pt x="16" y="51"/>
                    <a:pt x="15" y="50"/>
                    <a:pt x="16" y="49"/>
                  </a:cubicBezTo>
                  <a:cubicBezTo>
                    <a:pt x="20" y="38"/>
                    <a:pt x="28" y="28"/>
                    <a:pt x="40" y="24"/>
                  </a:cubicBezTo>
                  <a:cubicBezTo>
                    <a:pt x="40" y="24"/>
                    <a:pt x="40" y="24"/>
                    <a:pt x="40" y="24"/>
                  </a:cubicBezTo>
                  <a:cubicBezTo>
                    <a:pt x="41" y="24"/>
                    <a:pt x="42" y="25"/>
                    <a:pt x="42" y="25"/>
                  </a:cubicBezTo>
                  <a:cubicBezTo>
                    <a:pt x="43" y="26"/>
                    <a:pt x="42" y="28"/>
                    <a:pt x="41" y="28"/>
                  </a:cubicBezTo>
                  <a:cubicBezTo>
                    <a:pt x="31" y="32"/>
                    <a:pt x="23" y="40"/>
                    <a:pt x="20" y="50"/>
                  </a:cubicBezTo>
                  <a:cubicBezTo>
                    <a:pt x="20" y="50"/>
                    <a:pt x="20" y="50"/>
                    <a:pt x="20" y="50"/>
                  </a:cubicBezTo>
                  <a:cubicBezTo>
                    <a:pt x="19" y="51"/>
                    <a:pt x="19" y="52"/>
                    <a:pt x="18" y="52"/>
                  </a:cubicBezTo>
                  <a:moveTo>
                    <a:pt x="63" y="0"/>
                  </a:moveTo>
                  <a:cubicBezTo>
                    <a:pt x="40" y="0"/>
                    <a:pt x="40" y="0"/>
                    <a:pt x="40" y="0"/>
                  </a:cubicBezTo>
                  <a:cubicBezTo>
                    <a:pt x="38" y="0"/>
                    <a:pt x="35" y="2"/>
                    <a:pt x="35" y="5"/>
                  </a:cubicBezTo>
                  <a:cubicBezTo>
                    <a:pt x="35" y="7"/>
                    <a:pt x="38" y="10"/>
                    <a:pt x="40" y="10"/>
                  </a:cubicBezTo>
                  <a:cubicBezTo>
                    <a:pt x="47" y="10"/>
                    <a:pt x="47" y="10"/>
                    <a:pt x="47" y="10"/>
                  </a:cubicBezTo>
                  <a:cubicBezTo>
                    <a:pt x="47" y="10"/>
                    <a:pt x="47" y="10"/>
                    <a:pt x="47" y="10"/>
                  </a:cubicBezTo>
                  <a:cubicBezTo>
                    <a:pt x="47" y="14"/>
                    <a:pt x="47" y="14"/>
                    <a:pt x="47" y="14"/>
                  </a:cubicBezTo>
                  <a:cubicBezTo>
                    <a:pt x="37" y="15"/>
                    <a:pt x="27" y="20"/>
                    <a:pt x="20" y="27"/>
                  </a:cubicBezTo>
                  <a:cubicBezTo>
                    <a:pt x="20" y="27"/>
                    <a:pt x="20" y="27"/>
                    <a:pt x="20" y="27"/>
                  </a:cubicBezTo>
                  <a:cubicBezTo>
                    <a:pt x="15" y="22"/>
                    <a:pt x="15" y="22"/>
                    <a:pt x="15" y="22"/>
                  </a:cubicBezTo>
                  <a:cubicBezTo>
                    <a:pt x="17" y="20"/>
                    <a:pt x="17" y="20"/>
                    <a:pt x="17" y="20"/>
                  </a:cubicBezTo>
                  <a:cubicBezTo>
                    <a:pt x="18" y="19"/>
                    <a:pt x="17" y="17"/>
                    <a:pt x="16" y="15"/>
                  </a:cubicBezTo>
                  <a:cubicBezTo>
                    <a:pt x="15" y="14"/>
                    <a:pt x="14" y="14"/>
                    <a:pt x="12" y="14"/>
                  </a:cubicBezTo>
                  <a:cubicBezTo>
                    <a:pt x="12" y="14"/>
                    <a:pt x="11" y="14"/>
                    <a:pt x="11" y="15"/>
                  </a:cubicBezTo>
                  <a:cubicBezTo>
                    <a:pt x="1" y="24"/>
                    <a:pt x="1" y="24"/>
                    <a:pt x="1" y="24"/>
                  </a:cubicBezTo>
                  <a:cubicBezTo>
                    <a:pt x="0" y="25"/>
                    <a:pt x="1" y="27"/>
                    <a:pt x="2" y="29"/>
                  </a:cubicBezTo>
                  <a:cubicBezTo>
                    <a:pt x="3" y="30"/>
                    <a:pt x="4" y="31"/>
                    <a:pt x="6" y="31"/>
                  </a:cubicBezTo>
                  <a:cubicBezTo>
                    <a:pt x="6" y="31"/>
                    <a:pt x="7" y="30"/>
                    <a:pt x="7" y="30"/>
                  </a:cubicBezTo>
                  <a:cubicBezTo>
                    <a:pt x="9" y="28"/>
                    <a:pt x="9" y="28"/>
                    <a:pt x="9" y="28"/>
                  </a:cubicBezTo>
                  <a:cubicBezTo>
                    <a:pt x="14" y="33"/>
                    <a:pt x="14" y="33"/>
                    <a:pt x="14" y="33"/>
                  </a:cubicBezTo>
                  <a:cubicBezTo>
                    <a:pt x="14" y="34"/>
                    <a:pt x="14" y="34"/>
                    <a:pt x="15" y="34"/>
                  </a:cubicBezTo>
                  <a:cubicBezTo>
                    <a:pt x="10" y="41"/>
                    <a:pt x="7" y="49"/>
                    <a:pt x="7" y="59"/>
                  </a:cubicBezTo>
                  <a:cubicBezTo>
                    <a:pt x="7" y="83"/>
                    <a:pt x="27" y="103"/>
                    <a:pt x="52" y="103"/>
                  </a:cubicBezTo>
                  <a:cubicBezTo>
                    <a:pt x="76" y="103"/>
                    <a:pt x="96" y="83"/>
                    <a:pt x="96" y="59"/>
                  </a:cubicBezTo>
                  <a:cubicBezTo>
                    <a:pt x="96" y="36"/>
                    <a:pt x="79" y="17"/>
                    <a:pt x="56" y="14"/>
                  </a:cubicBezTo>
                  <a:cubicBezTo>
                    <a:pt x="56" y="10"/>
                    <a:pt x="56" y="10"/>
                    <a:pt x="56" y="10"/>
                  </a:cubicBezTo>
                  <a:cubicBezTo>
                    <a:pt x="56" y="10"/>
                    <a:pt x="56" y="10"/>
                    <a:pt x="56" y="10"/>
                  </a:cubicBezTo>
                  <a:cubicBezTo>
                    <a:pt x="63" y="10"/>
                    <a:pt x="63" y="10"/>
                    <a:pt x="63" y="10"/>
                  </a:cubicBezTo>
                  <a:cubicBezTo>
                    <a:pt x="66" y="10"/>
                    <a:pt x="68" y="7"/>
                    <a:pt x="68" y="5"/>
                  </a:cubicBezTo>
                  <a:cubicBezTo>
                    <a:pt x="68" y="2"/>
                    <a:pt x="66" y="0"/>
                    <a:pt x="63" y="0"/>
                  </a:cubicBezTo>
                </a:path>
              </a:pathLst>
            </a:custGeom>
            <a:solidFill>
              <a:schemeClr val="bg1"/>
            </a:solidFill>
            <a:ln>
              <a:noFill/>
            </a:ln>
          </p:spPr>
          <p:txBody>
            <a:bodyPr lIns="68580" tIns="34290" rIns="68580" bIns="34290"/>
            <a:lstStyle/>
            <a:p>
              <a:pPr eaLnBrk="0" fontAlgn="base" hangingPunct="0">
                <a:spcBef>
                  <a:spcPct val="0"/>
                </a:spcBef>
                <a:spcAft>
                  <a:spcPct val="0"/>
                </a:spcAft>
                <a:defRPr/>
              </a:pPr>
              <a:endParaRPr lang="zh-CN" altLang="en-US" sz="1400" strike="noStrike" kern="0" noProof="1">
                <a:solidFill>
                  <a:srgbClr val="000000"/>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grpSp>
        <p:nvGrpSpPr>
          <p:cNvPr id="14" name="组合 13"/>
          <p:cNvGrpSpPr/>
          <p:nvPr/>
        </p:nvGrpSpPr>
        <p:grpSpPr>
          <a:xfrm>
            <a:off x="3648075" y="3563937"/>
            <a:ext cx="571500" cy="571500"/>
            <a:chOff x="6183" y="5620"/>
            <a:chExt cx="900" cy="900"/>
          </a:xfrm>
        </p:grpSpPr>
        <p:sp>
          <p:nvSpPr>
            <p:cNvPr id="15" name="Rectangle 32"/>
            <p:cNvSpPr/>
            <p:nvPr/>
          </p:nvSpPr>
          <p:spPr>
            <a:xfrm>
              <a:off x="6183" y="5620"/>
              <a:ext cx="900" cy="900"/>
            </a:xfrm>
            <a:prstGeom prst="rect">
              <a:avLst/>
            </a:prstGeom>
            <a:solidFill>
              <a:schemeClr val="tx1">
                <a:lumMod val="85000"/>
                <a:lumOff val="15000"/>
                <a:alpha val="70000"/>
              </a:schemeClr>
            </a:solidFill>
            <a:ln w="12700">
              <a:noFill/>
            </a:ln>
          </p:spPr>
          <p:txBody>
            <a:bodyPr anchor="ctr"/>
            <a:lstStyle/>
            <a:p>
              <a:pPr lvl="0" indent="0" algn="ctr">
                <a:buFont typeface="Arial" panose="020B0604020202020204" pitchFamily="34" charset="0"/>
                <a:buNone/>
              </a:pPr>
              <a:endParaRPr lang="en-US" altLang="zh-CN" dirty="0">
                <a:solidFill>
                  <a:srgbClr val="F2F2F2"/>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6" name="Freeform 43"/>
            <p:cNvSpPr/>
            <p:nvPr/>
          </p:nvSpPr>
          <p:spPr bwMode="auto">
            <a:xfrm>
              <a:off x="6543" y="5946"/>
              <a:ext cx="249" cy="248"/>
            </a:xfrm>
            <a:custGeom>
              <a:avLst/>
              <a:gdLst>
                <a:gd name="T0" fmla="*/ 186657 w 69"/>
                <a:gd name="T1" fmla="*/ 0 h 68"/>
                <a:gd name="T2" fmla="*/ 168298 w 69"/>
                <a:gd name="T3" fmla="*/ 9245 h 68"/>
                <a:gd name="T4" fmla="*/ 107098 w 69"/>
                <a:gd name="T5" fmla="*/ 70877 h 68"/>
                <a:gd name="T6" fmla="*/ 42839 w 69"/>
                <a:gd name="T7" fmla="*/ 9245 h 68"/>
                <a:gd name="T8" fmla="*/ 27540 w 69"/>
                <a:gd name="T9" fmla="*/ 0 h 68"/>
                <a:gd name="T10" fmla="*/ 9180 w 69"/>
                <a:gd name="T11" fmla="*/ 9245 h 68"/>
                <a:gd name="T12" fmla="*/ 9180 w 69"/>
                <a:gd name="T13" fmla="*/ 43143 h 68"/>
                <a:gd name="T14" fmla="*/ 73439 w 69"/>
                <a:gd name="T15" fmla="*/ 104775 h 68"/>
                <a:gd name="T16" fmla="*/ 9180 w 69"/>
                <a:gd name="T17" fmla="*/ 169489 h 68"/>
                <a:gd name="T18" fmla="*/ 9180 w 69"/>
                <a:gd name="T19" fmla="*/ 203387 h 68"/>
                <a:gd name="T20" fmla="*/ 27540 w 69"/>
                <a:gd name="T21" fmla="*/ 209550 h 68"/>
                <a:gd name="T22" fmla="*/ 42839 w 69"/>
                <a:gd name="T23" fmla="*/ 203387 h 68"/>
                <a:gd name="T24" fmla="*/ 107098 w 69"/>
                <a:gd name="T25" fmla="*/ 138673 h 68"/>
                <a:gd name="T26" fmla="*/ 168298 w 69"/>
                <a:gd name="T27" fmla="*/ 203387 h 68"/>
                <a:gd name="T28" fmla="*/ 186657 w 69"/>
                <a:gd name="T29" fmla="*/ 209550 h 68"/>
                <a:gd name="T30" fmla="*/ 201957 w 69"/>
                <a:gd name="T31" fmla="*/ 203387 h 68"/>
                <a:gd name="T32" fmla="*/ 201957 w 69"/>
                <a:gd name="T33" fmla="*/ 169489 h 68"/>
                <a:gd name="T34" fmla="*/ 140758 w 69"/>
                <a:gd name="T35" fmla="*/ 104775 h 68"/>
                <a:gd name="T36" fmla="*/ 201957 w 69"/>
                <a:gd name="T37" fmla="*/ 43143 h 68"/>
                <a:gd name="T38" fmla="*/ 201957 w 69"/>
                <a:gd name="T39" fmla="*/ 9245 h 68"/>
                <a:gd name="T40" fmla="*/ 186657 w 69"/>
                <a:gd name="T41" fmla="*/ 0 h 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9" h="68">
                  <a:moveTo>
                    <a:pt x="61" y="0"/>
                  </a:moveTo>
                  <a:cubicBezTo>
                    <a:pt x="59" y="0"/>
                    <a:pt x="57" y="1"/>
                    <a:pt x="55" y="3"/>
                  </a:cubicBezTo>
                  <a:cubicBezTo>
                    <a:pt x="35" y="23"/>
                    <a:pt x="35" y="23"/>
                    <a:pt x="35" y="23"/>
                  </a:cubicBezTo>
                  <a:cubicBezTo>
                    <a:pt x="14" y="3"/>
                    <a:pt x="14" y="3"/>
                    <a:pt x="14" y="3"/>
                  </a:cubicBezTo>
                  <a:cubicBezTo>
                    <a:pt x="13" y="1"/>
                    <a:pt x="11" y="0"/>
                    <a:pt x="9" y="0"/>
                  </a:cubicBezTo>
                  <a:cubicBezTo>
                    <a:pt x="7" y="0"/>
                    <a:pt x="5" y="1"/>
                    <a:pt x="3" y="3"/>
                  </a:cubicBezTo>
                  <a:cubicBezTo>
                    <a:pt x="0" y="6"/>
                    <a:pt x="0" y="11"/>
                    <a:pt x="3" y="14"/>
                  </a:cubicBezTo>
                  <a:cubicBezTo>
                    <a:pt x="24" y="34"/>
                    <a:pt x="24" y="34"/>
                    <a:pt x="24" y="34"/>
                  </a:cubicBezTo>
                  <a:cubicBezTo>
                    <a:pt x="3" y="55"/>
                    <a:pt x="3" y="55"/>
                    <a:pt x="3" y="55"/>
                  </a:cubicBezTo>
                  <a:cubicBezTo>
                    <a:pt x="0" y="58"/>
                    <a:pt x="0" y="63"/>
                    <a:pt x="3" y="66"/>
                  </a:cubicBezTo>
                  <a:cubicBezTo>
                    <a:pt x="5" y="67"/>
                    <a:pt x="7" y="68"/>
                    <a:pt x="9" y="68"/>
                  </a:cubicBezTo>
                  <a:cubicBezTo>
                    <a:pt x="11" y="68"/>
                    <a:pt x="13" y="67"/>
                    <a:pt x="14" y="66"/>
                  </a:cubicBezTo>
                  <a:cubicBezTo>
                    <a:pt x="35" y="45"/>
                    <a:pt x="35" y="45"/>
                    <a:pt x="35" y="45"/>
                  </a:cubicBezTo>
                  <a:cubicBezTo>
                    <a:pt x="55" y="66"/>
                    <a:pt x="55" y="66"/>
                    <a:pt x="55" y="66"/>
                  </a:cubicBezTo>
                  <a:cubicBezTo>
                    <a:pt x="57" y="67"/>
                    <a:pt x="59" y="68"/>
                    <a:pt x="61" y="68"/>
                  </a:cubicBezTo>
                  <a:cubicBezTo>
                    <a:pt x="63" y="68"/>
                    <a:pt x="65" y="67"/>
                    <a:pt x="66" y="66"/>
                  </a:cubicBezTo>
                  <a:cubicBezTo>
                    <a:pt x="69" y="63"/>
                    <a:pt x="69" y="58"/>
                    <a:pt x="66" y="55"/>
                  </a:cubicBezTo>
                  <a:cubicBezTo>
                    <a:pt x="46" y="34"/>
                    <a:pt x="46" y="34"/>
                    <a:pt x="46" y="34"/>
                  </a:cubicBezTo>
                  <a:cubicBezTo>
                    <a:pt x="66" y="14"/>
                    <a:pt x="66" y="14"/>
                    <a:pt x="66" y="14"/>
                  </a:cubicBezTo>
                  <a:cubicBezTo>
                    <a:pt x="69" y="11"/>
                    <a:pt x="69" y="6"/>
                    <a:pt x="66" y="3"/>
                  </a:cubicBezTo>
                  <a:cubicBezTo>
                    <a:pt x="65" y="1"/>
                    <a:pt x="63" y="0"/>
                    <a:pt x="61" y="0"/>
                  </a:cubicBezTo>
                </a:path>
              </a:pathLst>
            </a:custGeom>
            <a:solidFill>
              <a:schemeClr val="bg1"/>
            </a:solidFill>
            <a:ln>
              <a:noFill/>
            </a:ln>
          </p:spPr>
          <p:txBody>
            <a:bodyPr lIns="68580" tIns="34290" rIns="68580" bIns="34290"/>
            <a:lstStyle/>
            <a:p>
              <a:pPr eaLnBrk="0" fontAlgn="base" hangingPunct="0">
                <a:spcBef>
                  <a:spcPct val="0"/>
                </a:spcBef>
                <a:spcAft>
                  <a:spcPct val="0"/>
                </a:spcAft>
                <a:defRPr/>
              </a:pPr>
              <a:endParaRPr lang="zh-CN" altLang="en-US" sz="1400" strike="noStrike" kern="0" noProof="1">
                <a:solidFill>
                  <a:srgbClr val="000000"/>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grpSp>
        <p:nvGrpSpPr>
          <p:cNvPr id="17" name="组合 16"/>
          <p:cNvGrpSpPr/>
          <p:nvPr/>
        </p:nvGrpSpPr>
        <p:grpSpPr>
          <a:xfrm>
            <a:off x="3648392" y="2935287"/>
            <a:ext cx="571500" cy="571500"/>
            <a:chOff x="6183" y="4630"/>
            <a:chExt cx="900" cy="900"/>
          </a:xfrm>
        </p:grpSpPr>
        <p:sp>
          <p:nvSpPr>
            <p:cNvPr id="18" name="Rectangle 29"/>
            <p:cNvSpPr/>
            <p:nvPr/>
          </p:nvSpPr>
          <p:spPr>
            <a:xfrm>
              <a:off x="6183" y="4630"/>
              <a:ext cx="900" cy="900"/>
            </a:xfrm>
            <a:prstGeom prst="rect">
              <a:avLst/>
            </a:prstGeom>
            <a:solidFill>
              <a:schemeClr val="tx1">
                <a:lumMod val="85000"/>
                <a:lumOff val="15000"/>
                <a:alpha val="70000"/>
              </a:schemeClr>
            </a:solidFill>
            <a:ln w="12700">
              <a:noFill/>
            </a:ln>
          </p:spPr>
          <p:txBody>
            <a:bodyPr anchor="ctr"/>
            <a:lstStyle/>
            <a:p>
              <a:pPr lvl="0" indent="0" algn="ctr">
                <a:buFont typeface="Arial" panose="020B0604020202020204" pitchFamily="34" charset="0"/>
                <a:buNone/>
              </a:pPr>
              <a:endParaRPr lang="en-US" altLang="zh-CN" dirty="0">
                <a:solidFill>
                  <a:srgbClr val="F2F2F2"/>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9" name="Freeform 45"/>
            <p:cNvSpPr/>
            <p:nvPr/>
          </p:nvSpPr>
          <p:spPr>
            <a:xfrm>
              <a:off x="6508" y="4895"/>
              <a:ext cx="318" cy="370"/>
            </a:xfrm>
            <a:custGeom>
              <a:avLst/>
              <a:gdLst/>
              <a:ahLst/>
              <a:cxnLst>
                <a:cxn ang="0">
                  <a:pos x="278155452" y="0"/>
                </a:cxn>
                <a:cxn ang="0">
                  <a:pos x="242494141" y="14100834"/>
                </a:cxn>
                <a:cxn ang="0">
                  <a:pos x="149775657" y="112808976"/>
                </a:cxn>
                <a:cxn ang="0">
                  <a:pos x="142642932" y="126909810"/>
                </a:cxn>
                <a:cxn ang="0">
                  <a:pos x="135510207" y="133960228"/>
                </a:cxn>
                <a:cxn ang="0">
                  <a:pos x="135510207" y="155111480"/>
                </a:cxn>
                <a:cxn ang="0">
                  <a:pos x="135510207" y="176262731"/>
                </a:cxn>
                <a:cxn ang="0">
                  <a:pos x="149775657" y="190365866"/>
                </a:cxn>
                <a:cxn ang="0">
                  <a:pos x="149775657" y="197416283"/>
                </a:cxn>
                <a:cxn ang="0">
                  <a:pos x="249626866" y="296122125"/>
                </a:cxn>
                <a:cxn ang="0">
                  <a:pos x="278155452" y="310225259"/>
                </a:cxn>
                <a:cxn ang="0">
                  <a:pos x="313814451" y="296122125"/>
                </a:cxn>
                <a:cxn ang="0">
                  <a:pos x="313814451" y="232668369"/>
                </a:cxn>
                <a:cxn ang="0">
                  <a:pos x="278155452" y="197416283"/>
                </a:cxn>
                <a:cxn ang="0">
                  <a:pos x="306684039" y="190365866"/>
                </a:cxn>
                <a:cxn ang="0">
                  <a:pos x="520647281" y="338426928"/>
                </a:cxn>
                <a:cxn ang="0">
                  <a:pos x="534912731" y="408931101"/>
                </a:cxn>
                <a:cxn ang="0">
                  <a:pos x="385137074" y="620448219"/>
                </a:cxn>
                <a:cxn ang="0">
                  <a:pos x="306684039" y="634549054"/>
                </a:cxn>
                <a:cxn ang="0">
                  <a:pos x="99851209" y="486487991"/>
                </a:cxn>
                <a:cxn ang="0">
                  <a:pos x="85585759" y="415981519"/>
                </a:cxn>
                <a:cxn ang="0">
                  <a:pos x="92718484" y="359578180"/>
                </a:cxn>
                <a:cxn ang="0">
                  <a:pos x="64189897" y="303174842"/>
                </a:cxn>
                <a:cxn ang="0">
                  <a:pos x="49924448" y="303174842"/>
                </a:cxn>
                <a:cxn ang="0">
                  <a:pos x="7132724" y="338426928"/>
                </a:cxn>
                <a:cxn ang="0">
                  <a:pos x="0" y="415981519"/>
                </a:cxn>
                <a:cxn ang="0">
                  <a:pos x="21395861" y="514689660"/>
                </a:cxn>
                <a:cxn ang="0">
                  <a:pos x="306684039" y="719156361"/>
                </a:cxn>
                <a:cxn ang="0">
                  <a:pos x="306684039" y="719156361"/>
                </a:cxn>
                <a:cxn ang="0">
                  <a:pos x="306684039" y="719156361"/>
                </a:cxn>
                <a:cxn ang="0">
                  <a:pos x="413665660" y="698005109"/>
                </a:cxn>
                <a:cxn ang="0">
                  <a:pos x="620498490" y="408931101"/>
                </a:cxn>
                <a:cxn ang="0">
                  <a:pos x="599102629" y="310225259"/>
                </a:cxn>
                <a:cxn ang="0">
                  <a:pos x="313814451" y="105758558"/>
                </a:cxn>
                <a:cxn ang="0">
                  <a:pos x="306684039" y="105758558"/>
                </a:cxn>
                <a:cxn ang="0">
                  <a:pos x="278155452" y="105758558"/>
                </a:cxn>
                <a:cxn ang="0">
                  <a:pos x="306684039" y="70506472"/>
                </a:cxn>
                <a:cxn ang="0">
                  <a:pos x="306684039" y="7050417"/>
                </a:cxn>
                <a:cxn ang="0">
                  <a:pos x="278155452" y="0"/>
                </a:cxn>
              </a:cxnLst>
              <a:rect l="0" t="0" r="0" b="0"/>
              <a:pathLst>
                <a:path w="87" h="102">
                  <a:moveTo>
                    <a:pt x="39" y="0"/>
                  </a:moveTo>
                  <a:cubicBezTo>
                    <a:pt x="37" y="0"/>
                    <a:pt x="35" y="0"/>
                    <a:pt x="34" y="2"/>
                  </a:cubicBezTo>
                  <a:cubicBezTo>
                    <a:pt x="21" y="16"/>
                    <a:pt x="21" y="16"/>
                    <a:pt x="21" y="16"/>
                  </a:cubicBezTo>
                  <a:cubicBezTo>
                    <a:pt x="21" y="17"/>
                    <a:pt x="20" y="17"/>
                    <a:pt x="20" y="18"/>
                  </a:cubicBezTo>
                  <a:cubicBezTo>
                    <a:pt x="20" y="18"/>
                    <a:pt x="19" y="19"/>
                    <a:pt x="19" y="19"/>
                  </a:cubicBezTo>
                  <a:cubicBezTo>
                    <a:pt x="19" y="20"/>
                    <a:pt x="19" y="21"/>
                    <a:pt x="19" y="22"/>
                  </a:cubicBezTo>
                  <a:cubicBezTo>
                    <a:pt x="19" y="23"/>
                    <a:pt x="19" y="24"/>
                    <a:pt x="19" y="25"/>
                  </a:cubicBezTo>
                  <a:cubicBezTo>
                    <a:pt x="20" y="26"/>
                    <a:pt x="20" y="26"/>
                    <a:pt x="21" y="27"/>
                  </a:cubicBezTo>
                  <a:cubicBezTo>
                    <a:pt x="21" y="27"/>
                    <a:pt x="21" y="28"/>
                    <a:pt x="21" y="28"/>
                  </a:cubicBezTo>
                  <a:cubicBezTo>
                    <a:pt x="35" y="42"/>
                    <a:pt x="35" y="42"/>
                    <a:pt x="35" y="42"/>
                  </a:cubicBezTo>
                  <a:cubicBezTo>
                    <a:pt x="36" y="43"/>
                    <a:pt x="38" y="44"/>
                    <a:pt x="39" y="44"/>
                  </a:cubicBezTo>
                  <a:cubicBezTo>
                    <a:pt x="41" y="44"/>
                    <a:pt x="42" y="43"/>
                    <a:pt x="44" y="42"/>
                  </a:cubicBezTo>
                  <a:cubicBezTo>
                    <a:pt x="46" y="39"/>
                    <a:pt x="46" y="35"/>
                    <a:pt x="44" y="33"/>
                  </a:cubicBezTo>
                  <a:cubicBezTo>
                    <a:pt x="39" y="28"/>
                    <a:pt x="39" y="28"/>
                    <a:pt x="39" y="28"/>
                  </a:cubicBezTo>
                  <a:cubicBezTo>
                    <a:pt x="40" y="27"/>
                    <a:pt x="42" y="27"/>
                    <a:pt x="43" y="27"/>
                  </a:cubicBezTo>
                  <a:cubicBezTo>
                    <a:pt x="56" y="27"/>
                    <a:pt x="68" y="35"/>
                    <a:pt x="73" y="48"/>
                  </a:cubicBezTo>
                  <a:cubicBezTo>
                    <a:pt x="74" y="51"/>
                    <a:pt x="75" y="55"/>
                    <a:pt x="75" y="58"/>
                  </a:cubicBezTo>
                  <a:cubicBezTo>
                    <a:pt x="75" y="71"/>
                    <a:pt x="67" y="83"/>
                    <a:pt x="54" y="88"/>
                  </a:cubicBezTo>
                  <a:cubicBezTo>
                    <a:pt x="51" y="89"/>
                    <a:pt x="47" y="90"/>
                    <a:pt x="43" y="90"/>
                  </a:cubicBezTo>
                  <a:cubicBezTo>
                    <a:pt x="31" y="90"/>
                    <a:pt x="19" y="82"/>
                    <a:pt x="14" y="69"/>
                  </a:cubicBezTo>
                  <a:cubicBezTo>
                    <a:pt x="13" y="66"/>
                    <a:pt x="12" y="62"/>
                    <a:pt x="12" y="59"/>
                  </a:cubicBezTo>
                  <a:cubicBezTo>
                    <a:pt x="12" y="56"/>
                    <a:pt x="13" y="53"/>
                    <a:pt x="13" y="51"/>
                  </a:cubicBezTo>
                  <a:cubicBezTo>
                    <a:pt x="14" y="48"/>
                    <a:pt x="12" y="44"/>
                    <a:pt x="9" y="43"/>
                  </a:cubicBezTo>
                  <a:cubicBezTo>
                    <a:pt x="8" y="43"/>
                    <a:pt x="8" y="43"/>
                    <a:pt x="7" y="43"/>
                  </a:cubicBezTo>
                  <a:cubicBezTo>
                    <a:pt x="4" y="43"/>
                    <a:pt x="2" y="45"/>
                    <a:pt x="1" y="48"/>
                  </a:cubicBezTo>
                  <a:cubicBezTo>
                    <a:pt x="0" y="51"/>
                    <a:pt x="0" y="55"/>
                    <a:pt x="0" y="59"/>
                  </a:cubicBezTo>
                  <a:cubicBezTo>
                    <a:pt x="0" y="63"/>
                    <a:pt x="1" y="69"/>
                    <a:pt x="3" y="73"/>
                  </a:cubicBezTo>
                  <a:cubicBezTo>
                    <a:pt x="9" y="91"/>
                    <a:pt x="26" y="102"/>
                    <a:pt x="43" y="102"/>
                  </a:cubicBezTo>
                  <a:cubicBezTo>
                    <a:pt x="43" y="102"/>
                    <a:pt x="43" y="102"/>
                    <a:pt x="43" y="102"/>
                  </a:cubicBezTo>
                  <a:cubicBezTo>
                    <a:pt x="43" y="102"/>
                    <a:pt x="43" y="102"/>
                    <a:pt x="43" y="102"/>
                  </a:cubicBezTo>
                  <a:cubicBezTo>
                    <a:pt x="48" y="102"/>
                    <a:pt x="53" y="101"/>
                    <a:pt x="58" y="99"/>
                  </a:cubicBezTo>
                  <a:cubicBezTo>
                    <a:pt x="76" y="93"/>
                    <a:pt x="87" y="76"/>
                    <a:pt x="87" y="58"/>
                  </a:cubicBezTo>
                  <a:cubicBezTo>
                    <a:pt x="87" y="54"/>
                    <a:pt x="86" y="49"/>
                    <a:pt x="84" y="44"/>
                  </a:cubicBezTo>
                  <a:cubicBezTo>
                    <a:pt x="78" y="26"/>
                    <a:pt x="61" y="15"/>
                    <a:pt x="44" y="15"/>
                  </a:cubicBezTo>
                  <a:cubicBezTo>
                    <a:pt x="43" y="15"/>
                    <a:pt x="43" y="15"/>
                    <a:pt x="43" y="15"/>
                  </a:cubicBezTo>
                  <a:cubicBezTo>
                    <a:pt x="42" y="15"/>
                    <a:pt x="40" y="15"/>
                    <a:pt x="39" y="15"/>
                  </a:cubicBezTo>
                  <a:cubicBezTo>
                    <a:pt x="43" y="10"/>
                    <a:pt x="43" y="10"/>
                    <a:pt x="43" y="10"/>
                  </a:cubicBezTo>
                  <a:cubicBezTo>
                    <a:pt x="46" y="7"/>
                    <a:pt x="45" y="3"/>
                    <a:pt x="43" y="1"/>
                  </a:cubicBezTo>
                  <a:cubicBezTo>
                    <a:pt x="42" y="0"/>
                    <a:pt x="40" y="0"/>
                    <a:pt x="39" y="0"/>
                  </a:cubicBezTo>
                </a:path>
              </a:pathLst>
            </a:custGeom>
            <a:solidFill>
              <a:schemeClr val="bg1"/>
            </a:solidFill>
            <a:ln w="9525">
              <a:noFill/>
            </a:ln>
          </p:spPr>
          <p:txBody>
            <a:bodyPr/>
            <a:lstStyle/>
            <a:p>
              <a:endParaRPr lang="zh-CN" altLang="en-US">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grpSp>
        <p:nvGrpSpPr>
          <p:cNvPr id="25" name="组合 24"/>
          <p:cNvGrpSpPr/>
          <p:nvPr/>
        </p:nvGrpSpPr>
        <p:grpSpPr>
          <a:xfrm>
            <a:off x="7662227" y="2110130"/>
            <a:ext cx="3601084" cy="1012482"/>
            <a:chOff x="-233811" y="1996244"/>
            <a:chExt cx="3601084" cy="1012482"/>
          </a:xfrm>
        </p:grpSpPr>
        <p:sp>
          <p:nvSpPr>
            <p:cNvPr id="26" name="文本框 25"/>
            <p:cNvSpPr txBox="1"/>
            <p:nvPr/>
          </p:nvSpPr>
          <p:spPr>
            <a:xfrm>
              <a:off x="-233811" y="2312573"/>
              <a:ext cx="3601084" cy="69615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7" name="文本框 26"/>
            <p:cNvSpPr txBox="1"/>
            <p:nvPr/>
          </p:nvSpPr>
          <p:spPr>
            <a:xfrm>
              <a:off x="299363" y="1996244"/>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8" name="组合 27"/>
          <p:cNvGrpSpPr/>
          <p:nvPr/>
        </p:nvGrpSpPr>
        <p:grpSpPr>
          <a:xfrm>
            <a:off x="7662227" y="4023889"/>
            <a:ext cx="3601084" cy="1427980"/>
            <a:chOff x="-233811" y="1996244"/>
            <a:chExt cx="3601084" cy="1427980"/>
          </a:xfrm>
        </p:grpSpPr>
        <p:sp>
          <p:nvSpPr>
            <p:cNvPr id="29" name="文本框 28"/>
            <p:cNvSpPr txBox="1"/>
            <p:nvPr/>
          </p:nvSpPr>
          <p:spPr>
            <a:xfrm>
              <a:off x="-233811" y="2312573"/>
              <a:ext cx="3601084" cy="1111651"/>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 </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 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 oban.com</a:t>
              </a:r>
            </a:p>
          </p:txBody>
        </p:sp>
        <p:sp>
          <p:nvSpPr>
            <p:cNvPr id="30" name="文本框 29"/>
            <p:cNvSpPr txBox="1"/>
            <p:nvPr/>
          </p:nvSpPr>
          <p:spPr>
            <a:xfrm>
              <a:off x="299363" y="1996244"/>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论文总结</a:t>
            </a:r>
            <a:endParaRPr lang="en-US" altLang="zh-CN" sz="2000" b="1" spc="600" noProof="1">
              <a:solidFill>
                <a:schemeClr val="bg1"/>
              </a:solidFill>
              <a:latin typeface="+mn-lt"/>
              <a:cs typeface="+mn-ea"/>
              <a:sym typeface="+mn-lt"/>
            </a:endParaRPr>
          </a:p>
        </p:txBody>
      </p:sp>
      <p:sp>
        <p:nvSpPr>
          <p:cNvPr id="2" name="矩形: 折角 1"/>
          <p:cNvSpPr/>
          <p:nvPr/>
        </p:nvSpPr>
        <p:spPr>
          <a:xfrm>
            <a:off x="1019175" y="1384300"/>
            <a:ext cx="4746625" cy="4610100"/>
          </a:xfrm>
          <a:prstGeom prst="foldedCorne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折角 3"/>
          <p:cNvSpPr/>
          <p:nvPr/>
        </p:nvSpPr>
        <p:spPr>
          <a:xfrm>
            <a:off x="6426200" y="1384300"/>
            <a:ext cx="4746625" cy="4610100"/>
          </a:xfrm>
          <a:prstGeom prst="foldedCorne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1602892" y="2039514"/>
            <a:ext cx="3680308" cy="1242456"/>
            <a:chOff x="436523" y="1886576"/>
            <a:chExt cx="3680308" cy="1242456"/>
          </a:xfrm>
        </p:grpSpPr>
        <p:sp>
          <p:nvSpPr>
            <p:cNvPr id="6" name="文本框 5"/>
            <p:cNvSpPr txBox="1"/>
            <p:nvPr/>
          </p:nvSpPr>
          <p:spPr>
            <a:xfrm>
              <a:off x="444501" y="2225130"/>
              <a:ext cx="3672330" cy="903902"/>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分钟之内。此处添加详细文本描述，建议与标题相关并符合整体语言风格，语言描述尽量简洁生动。</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7" name="文本框 6"/>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
        <p:nvSpPr>
          <p:cNvPr id="8" name="矩形 7" descr="51PPT模板网，幻灯片演示模板及素材免费下载！&#10;51PPT模板网 唯一访问网址：www.51pptmoban.com"/>
          <p:cNvSpPr/>
          <p:nvPr/>
        </p:nvSpPr>
        <p:spPr>
          <a:xfrm>
            <a:off x="1320800" y="3576031"/>
            <a:ext cx="4114800" cy="1378973"/>
          </a:xfrm>
          <a:prstGeom prst="rect">
            <a:avLst/>
          </a:prstGeom>
          <a:blipFill>
            <a:blip r:embed="rId3" cstate="screen"/>
            <a:stretch>
              <a:fillRect/>
            </a:stretch>
          </a:bli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rtlCol="0" anchor="ctr" anchorCtr="0">
            <a:noAutofit/>
          </a:bodyPr>
          <a:lstStyle/>
          <a:p>
            <a:pPr algn="ctr" defTabSz="1362710">
              <a:lnSpc>
                <a:spcPct val="90000"/>
              </a:lnSpc>
              <a:spcBef>
                <a:spcPct val="0"/>
              </a:spcBef>
              <a:spcAft>
                <a:spcPct val="35000"/>
              </a:spcAft>
            </a:pPr>
            <a:endParaRPr lang="zh-CN" altLang="en-US" sz="3100">
              <a:cs typeface="+mn-ea"/>
              <a:sym typeface="+mn-lt"/>
            </a:endParaRPr>
          </a:p>
        </p:txBody>
      </p:sp>
      <p:sp>
        <p:nvSpPr>
          <p:cNvPr id="9" name="矩形 8"/>
          <p:cNvSpPr/>
          <p:nvPr/>
        </p:nvSpPr>
        <p:spPr>
          <a:xfrm>
            <a:off x="6742112" y="1973535"/>
            <a:ext cx="4114800" cy="1378973"/>
          </a:xfrm>
          <a:prstGeom prst="rect">
            <a:avLst/>
          </a:prstGeom>
          <a:blipFill>
            <a:blip r:embed="rId3" cstate="screen"/>
            <a:stretch>
              <a:fillRect/>
            </a:stretch>
          </a:bli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rtlCol="0" anchor="ctr" anchorCtr="0">
            <a:noAutofit/>
          </a:bodyPr>
          <a:lstStyle/>
          <a:p>
            <a:pPr algn="ctr" defTabSz="1362710">
              <a:lnSpc>
                <a:spcPct val="90000"/>
              </a:lnSpc>
              <a:spcBef>
                <a:spcPct val="0"/>
              </a:spcBef>
              <a:spcAft>
                <a:spcPct val="35000"/>
              </a:spcAft>
            </a:pPr>
            <a:endParaRPr lang="zh-CN" altLang="en-US" sz="3100">
              <a:cs typeface="+mn-ea"/>
              <a:sym typeface="+mn-lt"/>
            </a:endParaRPr>
          </a:p>
        </p:txBody>
      </p:sp>
      <p:grpSp>
        <p:nvGrpSpPr>
          <p:cNvPr id="10" name="组合 9"/>
          <p:cNvGrpSpPr/>
          <p:nvPr/>
        </p:nvGrpSpPr>
        <p:grpSpPr>
          <a:xfrm>
            <a:off x="6959358" y="3842914"/>
            <a:ext cx="3680308" cy="1242456"/>
            <a:chOff x="436523" y="1886576"/>
            <a:chExt cx="3680308" cy="1242456"/>
          </a:xfrm>
        </p:grpSpPr>
        <p:sp>
          <p:nvSpPr>
            <p:cNvPr id="11" name="文本框 10"/>
            <p:cNvSpPr txBox="1"/>
            <p:nvPr/>
          </p:nvSpPr>
          <p:spPr>
            <a:xfrm>
              <a:off x="444501" y="2225130"/>
              <a:ext cx="3672330" cy="903902"/>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分钟之内。此处添加详细文本描述，建议与标题相关并符合整体语言风格，语言描述尽量简洁生动。</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2" name="文本框 11"/>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614812"/>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任意多边形: 形状 1"/>
          <p:cNvSpPr/>
          <p:nvPr/>
        </p:nvSpPr>
        <p:spPr>
          <a:xfrm rot="10800000">
            <a:off x="0" y="614812"/>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2331165" y="2173101"/>
            <a:ext cx="7529670" cy="1107996"/>
          </a:xfrm>
          <a:prstGeom prst="rect">
            <a:avLst/>
          </a:prstGeom>
          <a:noFill/>
        </p:spPr>
        <p:txBody>
          <a:bodyPr vert="horz" wrap="square" rtlCol="0">
            <a:spAutoFit/>
          </a:bodyPr>
          <a:lstStyle/>
          <a:p>
            <a:pPr algn="ctr"/>
            <a:r>
              <a:rPr lang="zh-CN" altLang="en-US" sz="6600" dirty="0">
                <a:solidFill>
                  <a:schemeClr val="bg1"/>
                </a:solidFill>
                <a:latin typeface="快看世界体" pitchFamily="2" charset="-122"/>
                <a:ea typeface="快看世界体" pitchFamily="2" charset="-122"/>
                <a:cs typeface="+mn-ea"/>
                <a:sym typeface="+mn-lt"/>
              </a:rPr>
              <a:t>感谢老师指导</a:t>
            </a:r>
          </a:p>
        </p:txBody>
      </p:sp>
      <p:grpSp>
        <p:nvGrpSpPr>
          <p:cNvPr id="24" name="组合 23"/>
          <p:cNvGrpSpPr/>
          <p:nvPr/>
        </p:nvGrpSpPr>
        <p:grpSpPr>
          <a:xfrm>
            <a:off x="4043771" y="5832970"/>
            <a:ext cx="4104457" cy="340155"/>
            <a:chOff x="4210628" y="5454939"/>
            <a:chExt cx="4104457" cy="340155"/>
          </a:xfrm>
        </p:grpSpPr>
        <p:grpSp>
          <p:nvGrpSpPr>
            <p:cNvPr id="25" name="组合 24"/>
            <p:cNvGrpSpPr/>
            <p:nvPr/>
          </p:nvGrpSpPr>
          <p:grpSpPr>
            <a:xfrm>
              <a:off x="4457939" y="5483467"/>
              <a:ext cx="3857146" cy="311627"/>
              <a:chOff x="4289813" y="5868701"/>
              <a:chExt cx="3360210" cy="322991"/>
            </a:xfrm>
          </p:grpSpPr>
          <p:sp>
            <p:nvSpPr>
              <p:cNvPr id="29" name="文本框 28"/>
              <p:cNvSpPr txBox="1"/>
              <p:nvPr/>
            </p:nvSpPr>
            <p:spPr>
              <a:xfrm>
                <a:off x="4289813" y="5868701"/>
                <a:ext cx="1930565" cy="319001"/>
              </a:xfrm>
              <a:prstGeom prst="rect">
                <a:avLst/>
              </a:prstGeom>
              <a:noFill/>
            </p:spPr>
            <p:txBody>
              <a:bodyPr wrap="square" rtlCol="0">
                <a:spAutoFit/>
              </a:bodyPr>
              <a:lstStyle>
                <a:defPPr>
                  <a:defRPr lang="zh-CN"/>
                </a:defPPr>
                <a:lvl1pPr algn="ctr">
                  <a:defRPr sz="1200" b="1">
                    <a:gradFill flip="none" rotWithShape="1">
                      <a:gsLst>
                        <a:gs pos="1000">
                          <a:srgbClr val="BB9F64"/>
                        </a:gs>
                        <a:gs pos="100000">
                          <a:srgbClr val="BB9F64"/>
                        </a:gs>
                        <a:gs pos="61000">
                          <a:srgbClr val="FFF0AE"/>
                        </a:gs>
                      </a:gsLst>
                      <a:lin ang="5400000" scaled="1"/>
                      <a:tileRect/>
                    </a:gradFill>
                    <a:latin typeface="+mn-ea"/>
                    <a:ea typeface="+mn-ea"/>
                    <a:cs typeface="+mn-ea"/>
                  </a:defRPr>
                </a:lvl1pPr>
              </a:lstStyle>
              <a:p>
                <a:pPr algn="l"/>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答辩人：</a:t>
                </a:r>
                <a:r>
                  <a:rPr lang="en-US" altLang="zh-CN"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51PPT</a:t>
                </a:r>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模板网</a:t>
                </a:r>
              </a:p>
            </p:txBody>
          </p:sp>
          <p:sp>
            <p:nvSpPr>
              <p:cNvPr id="30" name="文本框 29"/>
              <p:cNvSpPr txBox="1"/>
              <p:nvPr/>
            </p:nvSpPr>
            <p:spPr>
              <a:xfrm>
                <a:off x="6536335" y="5872691"/>
                <a:ext cx="1113688" cy="319001"/>
              </a:xfrm>
              <a:prstGeom prst="rect">
                <a:avLst/>
              </a:prstGeom>
              <a:noFill/>
            </p:spPr>
            <p:txBody>
              <a:bodyPr wrap="square" rtlCol="0">
                <a:spAutoFit/>
              </a:bodyPr>
              <a:lstStyle>
                <a:defPPr>
                  <a:defRPr lang="zh-CN"/>
                </a:defPPr>
                <a:lvl1pPr algn="ctr">
                  <a:defRPr sz="1200" b="1">
                    <a:gradFill flip="none" rotWithShape="1">
                      <a:gsLst>
                        <a:gs pos="1000">
                          <a:srgbClr val="BB9F64"/>
                        </a:gs>
                        <a:gs pos="100000">
                          <a:srgbClr val="BB9F64"/>
                        </a:gs>
                        <a:gs pos="61000">
                          <a:srgbClr val="FFF0AE"/>
                        </a:gs>
                      </a:gsLst>
                      <a:lin ang="5400000" scaled="1"/>
                      <a:tileRect/>
                    </a:gradFill>
                    <a:latin typeface="+mn-ea"/>
                    <a:ea typeface="+mn-ea"/>
                    <a:cs typeface="+mn-ea"/>
                  </a:defRPr>
                </a:lvl1pPr>
              </a:lstStyle>
              <a:p>
                <a:pPr algn="l"/>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导师：</a:t>
                </a:r>
                <a:r>
                  <a:rPr lang="en-US" altLang="zh-CN"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51PPT</a:t>
                </a:r>
                <a:endPar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endParaRPr>
              </a:p>
            </p:txBody>
          </p:sp>
        </p:grpSp>
        <p:sp>
          <p:nvSpPr>
            <p:cNvPr id="26" name="iconfont-10471-5111261"/>
            <p:cNvSpPr/>
            <p:nvPr/>
          </p:nvSpPr>
          <p:spPr>
            <a:xfrm>
              <a:off x="6664544" y="5459068"/>
              <a:ext cx="325857" cy="325857"/>
            </a:xfrm>
            <a:custGeom>
              <a:avLst/>
              <a:gdLst>
                <a:gd name="T0" fmla="*/ 4724 w 9448"/>
                <a:gd name="T1" fmla="*/ 0 h 9448"/>
                <a:gd name="T2" fmla="*/ 0 w 9448"/>
                <a:gd name="T3" fmla="*/ 4724 h 9448"/>
                <a:gd name="T4" fmla="*/ 4724 w 9448"/>
                <a:gd name="T5" fmla="*/ 9448 h 9448"/>
                <a:gd name="T6" fmla="*/ 9448 w 9448"/>
                <a:gd name="T7" fmla="*/ 4724 h 9448"/>
                <a:gd name="T8" fmla="*/ 4724 w 9448"/>
                <a:gd name="T9" fmla="*/ 0 h 9448"/>
                <a:gd name="T10" fmla="*/ 4724 w 9448"/>
                <a:gd name="T11" fmla="*/ 9055 h 9448"/>
                <a:gd name="T12" fmla="*/ 1406 w 9448"/>
                <a:gd name="T13" fmla="*/ 7504 h 9448"/>
                <a:gd name="T14" fmla="*/ 3457 w 9448"/>
                <a:gd name="T15" fmla="*/ 6779 h 9448"/>
                <a:gd name="T16" fmla="*/ 3516 w 9448"/>
                <a:gd name="T17" fmla="*/ 6536 h 9448"/>
                <a:gd name="T18" fmla="*/ 3429 w 9448"/>
                <a:gd name="T19" fmla="*/ 6000 h 9448"/>
                <a:gd name="T20" fmla="*/ 3221 w 9448"/>
                <a:gd name="T21" fmla="*/ 5283 h 9448"/>
                <a:gd name="T22" fmla="*/ 2912 w 9448"/>
                <a:gd name="T23" fmla="*/ 4536 h 9448"/>
                <a:gd name="T24" fmla="*/ 2921 w 9448"/>
                <a:gd name="T25" fmla="*/ 3909 h 9448"/>
                <a:gd name="T26" fmla="*/ 2934 w 9448"/>
                <a:gd name="T27" fmla="*/ 3868 h 9448"/>
                <a:gd name="T28" fmla="*/ 2864 w 9448"/>
                <a:gd name="T29" fmla="*/ 2987 h 9448"/>
                <a:gd name="T30" fmla="*/ 3205 w 9448"/>
                <a:gd name="T31" fmla="*/ 1822 h 9448"/>
                <a:gd name="T32" fmla="*/ 4522 w 9448"/>
                <a:gd name="T33" fmla="*/ 1186 h 9448"/>
                <a:gd name="T34" fmla="*/ 4919 w 9448"/>
                <a:gd name="T35" fmla="*/ 1186 h 9448"/>
                <a:gd name="T36" fmla="*/ 6248 w 9448"/>
                <a:gd name="T37" fmla="*/ 1822 h 9448"/>
                <a:gd name="T38" fmla="*/ 6586 w 9448"/>
                <a:gd name="T39" fmla="*/ 2987 h 9448"/>
                <a:gd name="T40" fmla="*/ 6516 w 9448"/>
                <a:gd name="T41" fmla="*/ 3868 h 9448"/>
                <a:gd name="T42" fmla="*/ 6530 w 9448"/>
                <a:gd name="T43" fmla="*/ 3906 h 9448"/>
                <a:gd name="T44" fmla="*/ 6539 w 9448"/>
                <a:gd name="T45" fmla="*/ 4533 h 9448"/>
                <a:gd name="T46" fmla="*/ 6230 w 9448"/>
                <a:gd name="T47" fmla="*/ 5280 h 9448"/>
                <a:gd name="T48" fmla="*/ 6021 w 9448"/>
                <a:gd name="T49" fmla="*/ 5998 h 9448"/>
                <a:gd name="T50" fmla="*/ 5871 w 9448"/>
                <a:gd name="T51" fmla="*/ 6527 h 9448"/>
                <a:gd name="T52" fmla="*/ 5932 w 9448"/>
                <a:gd name="T53" fmla="*/ 6770 h 9448"/>
                <a:gd name="T54" fmla="*/ 8044 w 9448"/>
                <a:gd name="T55" fmla="*/ 7499 h 9448"/>
                <a:gd name="T56" fmla="*/ 4724 w 9448"/>
                <a:gd name="T57" fmla="*/ 9055 h 9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48" h="9448">
                  <a:moveTo>
                    <a:pt x="4724" y="0"/>
                  </a:moveTo>
                  <a:cubicBezTo>
                    <a:pt x="2115" y="0"/>
                    <a:pt x="0" y="2115"/>
                    <a:pt x="0" y="4724"/>
                  </a:cubicBezTo>
                  <a:cubicBezTo>
                    <a:pt x="0" y="7333"/>
                    <a:pt x="2115" y="9448"/>
                    <a:pt x="4724" y="9448"/>
                  </a:cubicBezTo>
                  <a:cubicBezTo>
                    <a:pt x="7333" y="9448"/>
                    <a:pt x="9448" y="7333"/>
                    <a:pt x="9448" y="4724"/>
                  </a:cubicBezTo>
                  <a:cubicBezTo>
                    <a:pt x="9448" y="2115"/>
                    <a:pt x="7333" y="0"/>
                    <a:pt x="4724" y="0"/>
                  </a:cubicBezTo>
                  <a:close/>
                  <a:moveTo>
                    <a:pt x="4724" y="9055"/>
                  </a:moveTo>
                  <a:cubicBezTo>
                    <a:pt x="3393" y="9055"/>
                    <a:pt x="2201" y="8451"/>
                    <a:pt x="1406" y="7504"/>
                  </a:cubicBezTo>
                  <a:cubicBezTo>
                    <a:pt x="1810" y="7329"/>
                    <a:pt x="2819" y="6966"/>
                    <a:pt x="3457" y="6779"/>
                  </a:cubicBezTo>
                  <a:cubicBezTo>
                    <a:pt x="3507" y="6763"/>
                    <a:pt x="3516" y="6761"/>
                    <a:pt x="3516" y="6536"/>
                  </a:cubicBezTo>
                  <a:cubicBezTo>
                    <a:pt x="3516" y="6296"/>
                    <a:pt x="3489" y="6125"/>
                    <a:pt x="3429" y="6000"/>
                  </a:cubicBezTo>
                  <a:cubicBezTo>
                    <a:pt x="3350" y="5830"/>
                    <a:pt x="3255" y="5542"/>
                    <a:pt x="3221" y="5283"/>
                  </a:cubicBezTo>
                  <a:cubicBezTo>
                    <a:pt x="3125" y="5171"/>
                    <a:pt x="2996" y="4953"/>
                    <a:pt x="2912" y="4536"/>
                  </a:cubicBezTo>
                  <a:cubicBezTo>
                    <a:pt x="2839" y="4168"/>
                    <a:pt x="2873" y="4034"/>
                    <a:pt x="2921" y="3909"/>
                  </a:cubicBezTo>
                  <a:cubicBezTo>
                    <a:pt x="2925" y="3895"/>
                    <a:pt x="2932" y="3881"/>
                    <a:pt x="2934" y="3868"/>
                  </a:cubicBezTo>
                  <a:cubicBezTo>
                    <a:pt x="2953" y="3784"/>
                    <a:pt x="2928" y="3334"/>
                    <a:pt x="2864" y="2987"/>
                  </a:cubicBezTo>
                  <a:cubicBezTo>
                    <a:pt x="2821" y="2748"/>
                    <a:pt x="2875" y="2242"/>
                    <a:pt x="3205" y="1822"/>
                  </a:cubicBezTo>
                  <a:cubicBezTo>
                    <a:pt x="3411" y="1556"/>
                    <a:pt x="3809" y="1231"/>
                    <a:pt x="4522" y="1186"/>
                  </a:cubicBezTo>
                  <a:lnTo>
                    <a:pt x="4919" y="1186"/>
                  </a:lnTo>
                  <a:cubicBezTo>
                    <a:pt x="5644" y="1231"/>
                    <a:pt x="6041" y="1556"/>
                    <a:pt x="6248" y="1822"/>
                  </a:cubicBezTo>
                  <a:cubicBezTo>
                    <a:pt x="6577" y="2242"/>
                    <a:pt x="6632" y="2748"/>
                    <a:pt x="6586" y="2987"/>
                  </a:cubicBezTo>
                  <a:cubicBezTo>
                    <a:pt x="6523" y="3334"/>
                    <a:pt x="6498" y="3782"/>
                    <a:pt x="6516" y="3868"/>
                  </a:cubicBezTo>
                  <a:cubicBezTo>
                    <a:pt x="6518" y="3881"/>
                    <a:pt x="6525" y="3895"/>
                    <a:pt x="6530" y="3906"/>
                  </a:cubicBezTo>
                  <a:cubicBezTo>
                    <a:pt x="6577" y="4031"/>
                    <a:pt x="6614" y="4165"/>
                    <a:pt x="6539" y="4533"/>
                  </a:cubicBezTo>
                  <a:cubicBezTo>
                    <a:pt x="6455" y="4951"/>
                    <a:pt x="6325" y="5169"/>
                    <a:pt x="6230" y="5280"/>
                  </a:cubicBezTo>
                  <a:cubicBezTo>
                    <a:pt x="6196" y="5539"/>
                    <a:pt x="6100" y="5825"/>
                    <a:pt x="6021" y="5998"/>
                  </a:cubicBezTo>
                  <a:cubicBezTo>
                    <a:pt x="5946" y="6155"/>
                    <a:pt x="5871" y="6341"/>
                    <a:pt x="5871" y="6527"/>
                  </a:cubicBezTo>
                  <a:cubicBezTo>
                    <a:pt x="5871" y="6752"/>
                    <a:pt x="5880" y="6754"/>
                    <a:pt x="5932" y="6770"/>
                  </a:cubicBezTo>
                  <a:cubicBezTo>
                    <a:pt x="6539" y="6950"/>
                    <a:pt x="7583" y="7311"/>
                    <a:pt x="8044" y="7499"/>
                  </a:cubicBezTo>
                  <a:cubicBezTo>
                    <a:pt x="7249" y="8449"/>
                    <a:pt x="6057" y="9055"/>
                    <a:pt x="4724" y="9055"/>
                  </a:cubicBez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graduate_57239"/>
            <p:cNvSpPr/>
            <p:nvPr/>
          </p:nvSpPr>
          <p:spPr>
            <a:xfrm>
              <a:off x="4210628" y="5454939"/>
              <a:ext cx="226675" cy="329812"/>
            </a:xfrm>
            <a:custGeom>
              <a:avLst/>
              <a:gdLst>
                <a:gd name="connsiteX0" fmla="*/ 142468 w 412043"/>
                <a:gd name="connsiteY0" fmla="*/ 396851 h 599527"/>
                <a:gd name="connsiteX1" fmla="*/ 153964 w 412043"/>
                <a:gd name="connsiteY1" fmla="*/ 405753 h 599527"/>
                <a:gd name="connsiteX2" fmla="*/ 144814 w 412043"/>
                <a:gd name="connsiteY2" fmla="*/ 585910 h 599527"/>
                <a:gd name="connsiteX3" fmla="*/ 135898 w 412043"/>
                <a:gd name="connsiteY3" fmla="*/ 595046 h 599527"/>
                <a:gd name="connsiteX4" fmla="*/ 15768 w 412043"/>
                <a:gd name="connsiteY4" fmla="*/ 599498 h 599527"/>
                <a:gd name="connsiteX5" fmla="*/ 6383 w 412043"/>
                <a:gd name="connsiteY5" fmla="*/ 590127 h 599527"/>
                <a:gd name="connsiteX6" fmla="*/ 142468 w 412043"/>
                <a:gd name="connsiteY6" fmla="*/ 396851 h 599527"/>
                <a:gd name="connsiteX7" fmla="*/ 275305 w 412043"/>
                <a:gd name="connsiteY7" fmla="*/ 271238 h 599527"/>
                <a:gd name="connsiteX8" fmla="*/ 222034 w 412043"/>
                <a:gd name="connsiteY8" fmla="*/ 284828 h 599527"/>
                <a:gd name="connsiteX9" fmla="*/ 158437 w 412043"/>
                <a:gd name="connsiteY9" fmla="*/ 287640 h 599527"/>
                <a:gd name="connsiteX10" fmla="*/ 99299 w 412043"/>
                <a:gd name="connsiteY10" fmla="*/ 277096 h 599527"/>
                <a:gd name="connsiteX11" fmla="*/ 205137 w 412043"/>
                <a:gd name="connsiteY11" fmla="*/ 392382 h 599527"/>
                <a:gd name="connsiteX12" fmla="*/ 312148 w 412043"/>
                <a:gd name="connsiteY12" fmla="*/ 309432 h 599527"/>
                <a:gd name="connsiteX13" fmla="*/ 305108 w 412043"/>
                <a:gd name="connsiteY13" fmla="*/ 310604 h 599527"/>
                <a:gd name="connsiteX14" fmla="*/ 275305 w 412043"/>
                <a:gd name="connsiteY14" fmla="*/ 271238 h 599527"/>
                <a:gd name="connsiteX15" fmla="*/ 93667 w 412043"/>
                <a:gd name="connsiteY15" fmla="*/ 210314 h 599527"/>
                <a:gd name="connsiteX16" fmla="*/ 93667 w 412043"/>
                <a:gd name="connsiteY16" fmla="*/ 212892 h 599527"/>
                <a:gd name="connsiteX17" fmla="*/ 100003 w 412043"/>
                <a:gd name="connsiteY17" fmla="*/ 213595 h 599527"/>
                <a:gd name="connsiteX18" fmla="*/ 93667 w 412043"/>
                <a:gd name="connsiteY18" fmla="*/ 210314 h 599527"/>
                <a:gd name="connsiteX19" fmla="*/ 80202 w 412043"/>
                <a:gd name="connsiteY19" fmla="*/ 186355 h 599527"/>
                <a:gd name="connsiteX20" fmla="*/ 89443 w 412043"/>
                <a:gd name="connsiteY20" fmla="*/ 186413 h 599527"/>
                <a:gd name="connsiteX21" fmla="*/ 269203 w 412043"/>
                <a:gd name="connsiteY21" fmla="*/ 193209 h 599527"/>
                <a:gd name="connsiteX22" fmla="*/ 279059 w 412043"/>
                <a:gd name="connsiteY22" fmla="*/ 193209 h 599527"/>
                <a:gd name="connsiteX23" fmla="*/ 284222 w 412043"/>
                <a:gd name="connsiteY23" fmla="*/ 197661 h 599527"/>
                <a:gd name="connsiteX24" fmla="*/ 288681 w 412043"/>
                <a:gd name="connsiteY24" fmla="*/ 255304 h 599527"/>
                <a:gd name="connsiteX25" fmla="*/ 312383 w 412043"/>
                <a:gd name="connsiteY25" fmla="*/ 289280 h 599527"/>
                <a:gd name="connsiteX26" fmla="*/ 314965 w 412043"/>
                <a:gd name="connsiteY26" fmla="*/ 201175 h 599527"/>
                <a:gd name="connsiteX27" fmla="*/ 330688 w 412043"/>
                <a:gd name="connsiteY27" fmla="*/ 199067 h 599527"/>
                <a:gd name="connsiteX28" fmla="*/ 260051 w 412043"/>
                <a:gd name="connsiteY28" fmla="*/ 401287 h 599527"/>
                <a:gd name="connsiteX29" fmla="*/ 263102 w 412043"/>
                <a:gd name="connsiteY29" fmla="*/ 401990 h 599527"/>
                <a:gd name="connsiteX30" fmla="*/ 401325 w 412043"/>
                <a:gd name="connsiteY30" fmla="*/ 590150 h 599527"/>
                <a:gd name="connsiteX31" fmla="*/ 389591 w 412043"/>
                <a:gd name="connsiteY31" fmla="*/ 599289 h 599527"/>
                <a:gd name="connsiteX32" fmla="*/ 262867 w 412043"/>
                <a:gd name="connsiteY32" fmla="*/ 595071 h 599527"/>
                <a:gd name="connsiteX33" fmla="*/ 253480 w 412043"/>
                <a:gd name="connsiteY33" fmla="*/ 585698 h 599527"/>
                <a:gd name="connsiteX34" fmla="*/ 247144 w 412043"/>
                <a:gd name="connsiteY34" fmla="*/ 414643 h 599527"/>
                <a:gd name="connsiteX35" fmla="*/ 248786 w 412043"/>
                <a:gd name="connsiteY35" fmla="*/ 410660 h 599527"/>
                <a:gd name="connsiteX36" fmla="*/ 251603 w 412043"/>
                <a:gd name="connsiteY36" fmla="*/ 404802 h 599527"/>
                <a:gd name="connsiteX37" fmla="*/ 205137 w 412043"/>
                <a:gd name="connsiteY37" fmla="*/ 410894 h 599527"/>
                <a:gd name="connsiteX38" fmla="*/ 75362 w 412043"/>
                <a:gd name="connsiteY38" fmla="*/ 194380 h 599527"/>
                <a:gd name="connsiteX39" fmla="*/ 80202 w 412043"/>
                <a:gd name="connsiteY39" fmla="*/ 186355 h 599527"/>
                <a:gd name="connsiteX40" fmla="*/ 204675 w 412043"/>
                <a:gd name="connsiteY40" fmla="*/ 1071 h 599527"/>
                <a:gd name="connsiteX41" fmla="*/ 297143 w 412043"/>
                <a:gd name="connsiteY41" fmla="*/ 36212 h 599527"/>
                <a:gd name="connsiteX42" fmla="*/ 407917 w 412043"/>
                <a:gd name="connsiteY42" fmla="*/ 88689 h 599527"/>
                <a:gd name="connsiteX43" fmla="*/ 405335 w 412043"/>
                <a:gd name="connsiteY43" fmla="*/ 105790 h 599527"/>
                <a:gd name="connsiteX44" fmla="*/ 367785 w 412043"/>
                <a:gd name="connsiteY44" fmla="*/ 126172 h 599527"/>
                <a:gd name="connsiteX45" fmla="*/ 313102 w 412043"/>
                <a:gd name="connsiteY45" fmla="*/ 136948 h 599527"/>
                <a:gd name="connsiteX46" fmla="*/ 200216 w 412043"/>
                <a:gd name="connsiteY46" fmla="*/ 93608 h 599527"/>
                <a:gd name="connsiteX47" fmla="*/ 282123 w 412043"/>
                <a:gd name="connsiteY47" fmla="*/ 147256 h 599527"/>
                <a:gd name="connsiteX48" fmla="*/ 285643 w 412043"/>
                <a:gd name="connsiteY48" fmla="*/ 153347 h 599527"/>
                <a:gd name="connsiteX49" fmla="*/ 285174 w 412043"/>
                <a:gd name="connsiteY49" fmla="*/ 165530 h 599527"/>
                <a:gd name="connsiteX50" fmla="*/ 172757 w 412043"/>
                <a:gd name="connsiteY50" fmla="*/ 198328 h 599527"/>
                <a:gd name="connsiteX51" fmla="*/ 8474 w 412043"/>
                <a:gd name="connsiteY51" fmla="*/ 110242 h 599527"/>
                <a:gd name="connsiteX52" fmla="*/ 3310 w 412043"/>
                <a:gd name="connsiteY52" fmla="*/ 97122 h 599527"/>
                <a:gd name="connsiteX53" fmla="*/ 113146 w 412043"/>
                <a:gd name="connsiteY53" fmla="*/ 45114 h 599527"/>
                <a:gd name="connsiteX54" fmla="*/ 204675 w 412043"/>
                <a:gd name="connsiteY54" fmla="*/ 1071 h 59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2043" h="599527">
                  <a:moveTo>
                    <a:pt x="142468" y="396851"/>
                  </a:moveTo>
                  <a:cubicBezTo>
                    <a:pt x="148333" y="395679"/>
                    <a:pt x="153730" y="399662"/>
                    <a:pt x="153964" y="405753"/>
                  </a:cubicBezTo>
                  <a:cubicBezTo>
                    <a:pt x="156545" y="464556"/>
                    <a:pt x="165461" y="529215"/>
                    <a:pt x="144814" y="585910"/>
                  </a:cubicBezTo>
                  <a:cubicBezTo>
                    <a:pt x="145048" y="590595"/>
                    <a:pt x="142233" y="595515"/>
                    <a:pt x="135898" y="595046"/>
                  </a:cubicBezTo>
                  <a:cubicBezTo>
                    <a:pt x="95776" y="591532"/>
                    <a:pt x="55889" y="595046"/>
                    <a:pt x="15768" y="599498"/>
                  </a:cubicBezTo>
                  <a:cubicBezTo>
                    <a:pt x="10606" y="599966"/>
                    <a:pt x="6383" y="594812"/>
                    <a:pt x="6383" y="590127"/>
                  </a:cubicBezTo>
                  <a:cubicBezTo>
                    <a:pt x="5913" y="512348"/>
                    <a:pt x="62224" y="414655"/>
                    <a:pt x="142468" y="396851"/>
                  </a:cubicBezTo>
                  <a:close/>
                  <a:moveTo>
                    <a:pt x="275305" y="271238"/>
                  </a:moveTo>
                  <a:cubicBezTo>
                    <a:pt x="260285" y="280845"/>
                    <a:pt x="239165" y="282251"/>
                    <a:pt x="222034" y="284828"/>
                  </a:cubicBezTo>
                  <a:cubicBezTo>
                    <a:pt x="201148" y="287875"/>
                    <a:pt x="179557" y="289280"/>
                    <a:pt x="158437" y="287640"/>
                  </a:cubicBezTo>
                  <a:cubicBezTo>
                    <a:pt x="143887" y="286469"/>
                    <a:pt x="116899" y="285531"/>
                    <a:pt x="99299" y="277096"/>
                  </a:cubicBezTo>
                  <a:cubicBezTo>
                    <a:pt x="110329" y="336145"/>
                    <a:pt x="139663" y="391679"/>
                    <a:pt x="205137" y="392382"/>
                  </a:cubicBezTo>
                  <a:cubicBezTo>
                    <a:pt x="262163" y="392851"/>
                    <a:pt x="296895" y="356062"/>
                    <a:pt x="312148" y="309432"/>
                  </a:cubicBezTo>
                  <a:cubicBezTo>
                    <a:pt x="310036" y="310135"/>
                    <a:pt x="307690" y="310604"/>
                    <a:pt x="305108" y="310604"/>
                  </a:cubicBezTo>
                  <a:cubicBezTo>
                    <a:pt x="287977" y="310604"/>
                    <a:pt x="279294" y="293030"/>
                    <a:pt x="275305" y="271238"/>
                  </a:cubicBezTo>
                  <a:close/>
                  <a:moveTo>
                    <a:pt x="93667" y="210314"/>
                  </a:moveTo>
                  <a:cubicBezTo>
                    <a:pt x="93667" y="211251"/>
                    <a:pt x="93667" y="212189"/>
                    <a:pt x="93667" y="212892"/>
                  </a:cubicBezTo>
                  <a:cubicBezTo>
                    <a:pt x="95779" y="213126"/>
                    <a:pt x="97891" y="213360"/>
                    <a:pt x="100003" y="213595"/>
                  </a:cubicBezTo>
                  <a:cubicBezTo>
                    <a:pt x="97891" y="212423"/>
                    <a:pt x="95779" y="211486"/>
                    <a:pt x="93667" y="210314"/>
                  </a:cubicBezTo>
                  <a:close/>
                  <a:moveTo>
                    <a:pt x="80202" y="186355"/>
                  </a:moveTo>
                  <a:cubicBezTo>
                    <a:pt x="82872" y="184714"/>
                    <a:pt x="86275" y="184422"/>
                    <a:pt x="89443" y="186413"/>
                  </a:cubicBezTo>
                  <a:cubicBezTo>
                    <a:pt x="144356" y="220156"/>
                    <a:pt x="213820" y="232340"/>
                    <a:pt x="269203" y="193209"/>
                  </a:cubicBezTo>
                  <a:cubicBezTo>
                    <a:pt x="272958" y="190397"/>
                    <a:pt x="276713" y="191100"/>
                    <a:pt x="279059" y="193209"/>
                  </a:cubicBezTo>
                  <a:cubicBezTo>
                    <a:pt x="281641" y="192271"/>
                    <a:pt x="284692" y="194380"/>
                    <a:pt x="284222" y="197661"/>
                  </a:cubicBezTo>
                  <a:cubicBezTo>
                    <a:pt x="281876" y="216172"/>
                    <a:pt x="285630" y="237261"/>
                    <a:pt x="288681" y="255304"/>
                  </a:cubicBezTo>
                  <a:cubicBezTo>
                    <a:pt x="289620" y="261162"/>
                    <a:pt x="304404" y="314587"/>
                    <a:pt x="312383" y="289280"/>
                  </a:cubicBezTo>
                  <a:cubicBezTo>
                    <a:pt x="321301" y="261162"/>
                    <a:pt x="315434" y="229997"/>
                    <a:pt x="314965" y="201175"/>
                  </a:cubicBezTo>
                  <a:cubicBezTo>
                    <a:pt x="314730" y="192037"/>
                    <a:pt x="328341" y="190397"/>
                    <a:pt x="330688" y="199067"/>
                  </a:cubicBezTo>
                  <a:cubicBezTo>
                    <a:pt x="349227" y="270300"/>
                    <a:pt x="328576" y="369887"/>
                    <a:pt x="260051" y="401287"/>
                  </a:cubicBezTo>
                  <a:cubicBezTo>
                    <a:pt x="261224" y="401287"/>
                    <a:pt x="262163" y="401521"/>
                    <a:pt x="263102" y="401990"/>
                  </a:cubicBezTo>
                  <a:cubicBezTo>
                    <a:pt x="332330" y="431983"/>
                    <a:pt x="406018" y="510481"/>
                    <a:pt x="401325" y="590150"/>
                  </a:cubicBezTo>
                  <a:cubicBezTo>
                    <a:pt x="401090" y="596711"/>
                    <a:pt x="395693" y="600226"/>
                    <a:pt x="389591" y="599289"/>
                  </a:cubicBezTo>
                  <a:cubicBezTo>
                    <a:pt x="347584" y="591790"/>
                    <a:pt x="305108" y="600460"/>
                    <a:pt x="262867" y="595071"/>
                  </a:cubicBezTo>
                  <a:cubicBezTo>
                    <a:pt x="257704" y="594368"/>
                    <a:pt x="253480" y="591322"/>
                    <a:pt x="253480" y="585698"/>
                  </a:cubicBezTo>
                  <a:cubicBezTo>
                    <a:pt x="252776" y="529226"/>
                    <a:pt x="239634" y="471115"/>
                    <a:pt x="247144" y="414643"/>
                  </a:cubicBezTo>
                  <a:cubicBezTo>
                    <a:pt x="247378" y="413003"/>
                    <a:pt x="248082" y="411831"/>
                    <a:pt x="248786" y="410660"/>
                  </a:cubicBezTo>
                  <a:cubicBezTo>
                    <a:pt x="249021" y="408551"/>
                    <a:pt x="249960" y="406442"/>
                    <a:pt x="251603" y="404802"/>
                  </a:cubicBezTo>
                  <a:cubicBezTo>
                    <a:pt x="237757" y="409722"/>
                    <a:pt x="222268" y="411831"/>
                    <a:pt x="205137" y="410894"/>
                  </a:cubicBezTo>
                  <a:cubicBezTo>
                    <a:pt x="96248" y="404802"/>
                    <a:pt x="70903" y="284360"/>
                    <a:pt x="75362" y="194380"/>
                  </a:cubicBezTo>
                  <a:cubicBezTo>
                    <a:pt x="75597" y="190983"/>
                    <a:pt x="77533" y="187995"/>
                    <a:pt x="80202" y="186355"/>
                  </a:cubicBezTo>
                  <a:close/>
                  <a:moveTo>
                    <a:pt x="204675" y="1071"/>
                  </a:moveTo>
                  <a:cubicBezTo>
                    <a:pt x="234481" y="-6191"/>
                    <a:pt x="272031" y="25435"/>
                    <a:pt x="297143" y="36212"/>
                  </a:cubicBezTo>
                  <a:cubicBezTo>
                    <a:pt x="334459" y="52142"/>
                    <a:pt x="374121" y="65730"/>
                    <a:pt x="407917" y="88689"/>
                  </a:cubicBezTo>
                  <a:cubicBezTo>
                    <a:pt x="415192" y="93843"/>
                    <a:pt x="411907" y="104150"/>
                    <a:pt x="405335" y="105790"/>
                  </a:cubicBezTo>
                  <a:cubicBezTo>
                    <a:pt x="398295" y="117035"/>
                    <a:pt x="379519" y="122189"/>
                    <a:pt x="367785" y="126172"/>
                  </a:cubicBezTo>
                  <a:cubicBezTo>
                    <a:pt x="351122" y="132029"/>
                    <a:pt x="331173" y="139291"/>
                    <a:pt x="313102" y="136948"/>
                  </a:cubicBezTo>
                  <a:cubicBezTo>
                    <a:pt x="271562" y="131092"/>
                    <a:pt x="243164" y="83769"/>
                    <a:pt x="200216" y="93608"/>
                  </a:cubicBezTo>
                  <a:cubicBezTo>
                    <a:pt x="211481" y="122658"/>
                    <a:pt x="255368" y="139760"/>
                    <a:pt x="282123" y="147256"/>
                  </a:cubicBezTo>
                  <a:cubicBezTo>
                    <a:pt x="285174" y="148193"/>
                    <a:pt x="286113" y="150770"/>
                    <a:pt x="285643" y="153347"/>
                  </a:cubicBezTo>
                  <a:cubicBezTo>
                    <a:pt x="288459" y="156627"/>
                    <a:pt x="289398" y="161547"/>
                    <a:pt x="285174" y="165530"/>
                  </a:cubicBezTo>
                  <a:cubicBezTo>
                    <a:pt x="254899" y="193408"/>
                    <a:pt x="213358" y="214961"/>
                    <a:pt x="172757" y="198328"/>
                  </a:cubicBezTo>
                  <a:cubicBezTo>
                    <a:pt x="115493" y="174666"/>
                    <a:pt x="65738" y="134840"/>
                    <a:pt x="8474" y="110242"/>
                  </a:cubicBezTo>
                  <a:cubicBezTo>
                    <a:pt x="728" y="112584"/>
                    <a:pt x="-3261" y="101339"/>
                    <a:pt x="3310" y="97122"/>
                  </a:cubicBezTo>
                  <a:cubicBezTo>
                    <a:pt x="37341" y="75569"/>
                    <a:pt x="76769" y="61982"/>
                    <a:pt x="113146" y="45114"/>
                  </a:cubicBezTo>
                  <a:cubicBezTo>
                    <a:pt x="142482" y="31526"/>
                    <a:pt x="173226" y="8568"/>
                    <a:pt x="204675" y="1071"/>
                  </a:cubicBez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组合 30" descr="51PPT模板网，幻灯片演示模板及素材免费下载！&#10;51PPT模板网 唯一访问网址：www.51pptmoban.com"/>
          <p:cNvGrpSpPr/>
          <p:nvPr/>
        </p:nvGrpSpPr>
        <p:grpSpPr>
          <a:xfrm>
            <a:off x="5463540" y="410074"/>
            <a:ext cx="1264920" cy="1264920"/>
            <a:chOff x="4144962" y="246062"/>
            <a:chExt cx="854076" cy="854076"/>
          </a:xfrm>
        </p:grpSpPr>
        <p:sp>
          <p:nvSpPr>
            <p:cNvPr id="32" name="椭圆 31"/>
            <p:cNvSpPr/>
            <p:nvPr/>
          </p:nvSpPr>
          <p:spPr>
            <a:xfrm>
              <a:off x="4144962" y="246062"/>
              <a:ext cx="854076" cy="854076"/>
            </a:xfrm>
            <a:prstGeom prst="ellipse">
              <a:avLst/>
            </a:prstGeom>
            <a:solidFill>
              <a:schemeClr val="bg1"/>
            </a:solidFill>
            <a:ln>
              <a:solidFill>
                <a:srgbClr val="AC151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椭圆 32"/>
            <p:cNvSpPr/>
            <p:nvPr/>
          </p:nvSpPr>
          <p:spPr>
            <a:xfrm>
              <a:off x="4281487" y="382587"/>
              <a:ext cx="581026" cy="581026"/>
            </a:xfrm>
            <a:prstGeom prst="ellipse">
              <a:avLst/>
            </a:pr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4" name="组合 33"/>
            <p:cNvGrpSpPr/>
            <p:nvPr/>
          </p:nvGrpSpPr>
          <p:grpSpPr>
            <a:xfrm>
              <a:off x="4403316" y="525966"/>
              <a:ext cx="337367" cy="294268"/>
              <a:chOff x="4675188" y="2882900"/>
              <a:chExt cx="360362" cy="314325"/>
            </a:xfrm>
            <a:solidFill>
              <a:schemeClr val="bg1"/>
            </a:solidFill>
          </p:grpSpPr>
          <p:sp>
            <p:nvSpPr>
              <p:cNvPr id="35"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39" name="矩形: 圆角 38"/>
          <p:cNvSpPr/>
          <p:nvPr/>
        </p:nvSpPr>
        <p:spPr>
          <a:xfrm>
            <a:off x="4100439" y="4321125"/>
            <a:ext cx="3991120" cy="4801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489450" y="4413191"/>
            <a:ext cx="3213100" cy="315471"/>
          </a:xfrm>
          <a:prstGeom prst="rect">
            <a:avLst/>
          </a:prstGeom>
        </p:spPr>
        <p:txBody>
          <a:bodyPr wrap="square" lIns="68580" tIns="34290" rIns="68580" bIns="34290">
            <a:spAutoFit/>
          </a:bodyPr>
          <a:lstStyle/>
          <a:p>
            <a:pPr algn="ctr"/>
            <a:r>
              <a:rPr lang="en-US" altLang="zh-CN" sz="1600" spc="300" dirty="0">
                <a:gradFill>
                  <a:gsLst>
                    <a:gs pos="0">
                      <a:srgbClr val="AC1516"/>
                    </a:gs>
                    <a:gs pos="100000">
                      <a:srgbClr val="FF0000"/>
                    </a:gs>
                  </a:gsLst>
                  <a:lin ang="5400000" scaled="1"/>
                </a:gradFill>
                <a:latin typeface="+mn-ea"/>
                <a:cs typeface="+mn-ea"/>
                <a:sym typeface="+mn-lt"/>
              </a:rPr>
              <a:t>XX</a:t>
            </a:r>
            <a:r>
              <a:rPr lang="zh-CN" altLang="en-US" sz="1600" spc="300" dirty="0">
                <a:gradFill>
                  <a:gsLst>
                    <a:gs pos="0">
                      <a:srgbClr val="AC1516"/>
                    </a:gs>
                    <a:gs pos="100000">
                      <a:srgbClr val="FF0000"/>
                    </a:gs>
                  </a:gsLst>
                  <a:lin ang="5400000" scaled="1"/>
                </a:gradFill>
                <a:latin typeface="+mn-ea"/>
                <a:cs typeface="+mn-ea"/>
                <a:sym typeface="+mn-lt"/>
              </a:rPr>
              <a:t>大学</a:t>
            </a:r>
            <a:r>
              <a:rPr lang="en-US" altLang="zh-CN" sz="1600" spc="300" dirty="0">
                <a:gradFill>
                  <a:gsLst>
                    <a:gs pos="0">
                      <a:srgbClr val="AC1516"/>
                    </a:gs>
                    <a:gs pos="100000">
                      <a:srgbClr val="FF0000"/>
                    </a:gs>
                  </a:gsLst>
                  <a:lin ang="5400000" scaled="1"/>
                </a:gradFill>
                <a:latin typeface="+mn-ea"/>
                <a:cs typeface="+mn-ea"/>
                <a:sym typeface="+mn-lt"/>
              </a:rPr>
              <a:t>202X</a:t>
            </a:r>
            <a:r>
              <a:rPr lang="zh-CN" altLang="en-US" sz="1600" spc="300" dirty="0">
                <a:gradFill>
                  <a:gsLst>
                    <a:gs pos="0">
                      <a:srgbClr val="AC1516"/>
                    </a:gs>
                    <a:gs pos="100000">
                      <a:srgbClr val="FF0000"/>
                    </a:gs>
                  </a:gsLst>
                  <a:lin ang="5400000" scaled="1"/>
                </a:gradFill>
                <a:latin typeface="+mn-ea"/>
                <a:cs typeface="+mn-ea"/>
                <a:sym typeface="+mn-lt"/>
              </a:rPr>
              <a:t>级自媒体运营</a:t>
            </a:r>
          </a:p>
        </p:txBody>
      </p:sp>
      <p:sp>
        <p:nvSpPr>
          <p:cNvPr id="42" name="文本框 41"/>
          <p:cNvSpPr txBox="1"/>
          <p:nvPr/>
        </p:nvSpPr>
        <p:spPr>
          <a:xfrm>
            <a:off x="3055529" y="3269126"/>
            <a:ext cx="6096000" cy="615553"/>
          </a:xfrm>
          <a:prstGeom prst="rect">
            <a:avLst/>
          </a:prstGeom>
          <a:noFill/>
        </p:spPr>
        <p:txBody>
          <a:bodyPr wrap="square">
            <a:spAutoFit/>
          </a:bodyPr>
          <a:lstStyle/>
          <a:p>
            <a:pPr algn="ctr">
              <a:lnSpc>
                <a:spcPct val="150000"/>
              </a:lnSpc>
            </a:pPr>
            <a:r>
              <a:rPr lang="zh-CN" altLang="en-US" sz="1200" dirty="0">
                <a:solidFill>
                  <a:schemeClr val="bg1">
                    <a:lumMod val="95000"/>
                  </a:schemeClr>
                </a:solidFill>
              </a:rPr>
              <a:t>Your content to play here, or through paste in this box, and select only the text. Your content to play here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52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a:gradFill>
                    <a:gsLst>
                      <a:gs pos="0">
                        <a:srgbClr val="FF0000"/>
                      </a:gs>
                      <a:gs pos="100000">
                        <a:srgbClr val="AC1516"/>
                      </a:gs>
                    </a:gsLst>
                    <a:lin ang="5400000" scaled="1"/>
                  </a:gradFill>
                  <a:latin typeface="+mn-lt"/>
                  <a:cs typeface="+mn-ea"/>
                  <a:sym typeface="+mn-lt"/>
                </a:rPr>
                <a:t>如何</a:t>
              </a:r>
              <a:endParaRPr lang="zh-CN" altLang="en-US" sz="2000" b="1" spc="600" noProof="1">
                <a:gradFill>
                  <a:gsLst>
                    <a:gs pos="0">
                      <a:srgbClr val="FF0000"/>
                    </a:gs>
                    <a:gs pos="100000">
                      <a:srgbClr val="AC1516"/>
                    </a:gs>
                  </a:gsLst>
                  <a:lin ang="5400000" scaled="1"/>
                </a:gradFill>
                <a:latin typeface="+mn-lt"/>
                <a:cs typeface="+mn-ea"/>
                <a:sym typeface="+mn-lt"/>
              </a:endParaRPr>
            </a:p>
            <a:p>
              <a:pPr algn="ctr" eaLnBrk="1" hangingPunct="1">
                <a:lnSpc>
                  <a:spcPct val="100000"/>
                </a:lnSpc>
                <a:spcBef>
                  <a:spcPct val="0"/>
                </a:spcBef>
                <a:buFontTx/>
                <a:buNone/>
              </a:pPr>
              <a:r>
                <a:rPr lang="zh-CN" altLang="en-US" sz="2000" b="1" spc="600">
                  <a:gradFill>
                    <a:gsLst>
                      <a:gs pos="0">
                        <a:srgbClr val="FF0000"/>
                      </a:gs>
                      <a:gs pos="100000">
                        <a:srgbClr val="AC1516"/>
                      </a:gs>
                    </a:gsLst>
                    <a:lin ang="5400000" scaled="1"/>
                  </a:gradFill>
                  <a:latin typeface="+mn-lt"/>
                  <a:cs typeface="+mn-ea"/>
                  <a:sym typeface="+mn-lt"/>
                </a:rPr>
                <a:t>建模服务</a:t>
              </a:r>
              <a:endParaRPr lang="en-US" altLang="zh-CN" sz="2000" b="1" spc="6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218109" y="2898293"/>
              <a:ext cx="664101"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01</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3048001" y="4188726"/>
            <a:ext cx="6096000" cy="316369"/>
          </a:xfrm>
          <a:prstGeom prst="rect">
            <a:avLst/>
          </a:prstGeom>
          <a:noFill/>
        </p:spPr>
        <p:txBody>
          <a:bodyPr wrap="square">
            <a:spAutoFit/>
          </a:bodyPr>
          <a:lstStyle/>
          <a:p>
            <a:pPr algn="ctr">
              <a:lnSpc>
                <a:spcPct val="150000"/>
              </a:lnSpc>
            </a:pPr>
            <a:r>
              <a:rPr lang="zh-CN" altLang="en-US" sz="1100" dirty="0">
                <a:solidFill>
                  <a:schemeClr val="bg1"/>
                </a:solidFill>
              </a:rPr>
              <a:t>核心是领域驱动设计</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695065" y="222885"/>
            <a:ext cx="48025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什么样的服务是好服务？</a:t>
            </a:r>
            <a:endParaRPr lang="en-US" altLang="zh-CN" sz="2000" b="1" spc="600" noProof="1">
              <a:solidFill>
                <a:schemeClr val="bg1"/>
              </a:solidFill>
              <a:latin typeface="+mn-lt"/>
              <a:cs typeface="+mn-ea"/>
              <a:sym typeface="+mn-lt"/>
            </a:endParaRPr>
          </a:p>
        </p:txBody>
      </p:sp>
      <p:sp>
        <p:nvSpPr>
          <p:cNvPr id="27" name="文本框 26"/>
          <p:cNvSpPr txBox="1"/>
          <p:nvPr/>
        </p:nvSpPr>
        <p:spPr>
          <a:xfrm>
            <a:off x="2061029" y="1228021"/>
            <a:ext cx="8069942" cy="2030095"/>
          </a:xfrm>
          <a:prstGeom prst="rect">
            <a:avLst/>
          </a:prstGeom>
          <a:noFill/>
        </p:spPr>
        <p:txBody>
          <a:bodyPr wrap="square">
            <a:spAutoFit/>
          </a:bodyPr>
          <a:lstStyle/>
          <a:p>
            <a:pPr marL="285750" indent="-285750">
              <a:lnSpc>
                <a:spcPct val="150000"/>
              </a:lnSpc>
              <a:buFont typeface="Wingdings" panose="05000000000000000000" charset="0"/>
              <a:buChar char="l"/>
            </a:pPr>
            <a:r>
              <a:rPr sz="1400" dirty="0">
                <a:solidFill>
                  <a:schemeClr val="tx1">
                    <a:lumMod val="65000"/>
                    <a:lumOff val="35000"/>
                  </a:schemeClr>
                </a:solidFill>
              </a:rPr>
              <a:t>松耦合</a:t>
            </a:r>
          </a:p>
          <a:p>
            <a:pPr>
              <a:lnSpc>
                <a:spcPct val="150000"/>
              </a:lnSpc>
            </a:pPr>
            <a:r>
              <a:rPr sz="1400" dirty="0">
                <a:solidFill>
                  <a:schemeClr val="tx1">
                    <a:lumMod val="65000"/>
                    <a:lumOff val="35000"/>
                  </a:schemeClr>
                </a:solidFill>
              </a:rPr>
              <a:t>	</a:t>
            </a:r>
            <a:r>
              <a:rPr lang="zh-CN" altLang="en-US" sz="1400" dirty="0">
                <a:solidFill>
                  <a:schemeClr val="tx1">
                    <a:lumMod val="65000"/>
                    <a:lumOff val="35000"/>
                  </a:schemeClr>
                </a:solidFill>
              </a:rPr>
              <a:t>被修改的服务</a:t>
            </a:r>
            <a:r>
              <a:rPr sz="1400" dirty="0" err="1">
                <a:solidFill>
                  <a:schemeClr val="tx1">
                    <a:lumMod val="65000"/>
                    <a:lumOff val="35000"/>
                  </a:schemeClr>
                </a:solidFill>
              </a:rPr>
              <a:t>可以独立部署，而不需要修改</a:t>
            </a:r>
            <a:r>
              <a:rPr lang="zh-CN" altLang="en-US" sz="1400" dirty="0">
                <a:solidFill>
                  <a:schemeClr val="tx1">
                    <a:lumMod val="65000"/>
                    <a:lumOff val="35000"/>
                  </a:schemeClr>
                </a:solidFill>
              </a:rPr>
              <a:t>整个分布式</a:t>
            </a:r>
            <a:r>
              <a:rPr sz="1400" dirty="0" err="1">
                <a:solidFill>
                  <a:schemeClr val="tx1">
                    <a:lumMod val="65000"/>
                    <a:lumOff val="35000"/>
                  </a:schemeClr>
                </a:solidFill>
              </a:rPr>
              <a:t>系统的其他部分</a:t>
            </a:r>
            <a:endParaRPr sz="1400" dirty="0">
              <a:solidFill>
                <a:schemeClr val="tx1">
                  <a:lumMod val="65000"/>
                  <a:lumOff val="35000"/>
                </a:schemeClr>
              </a:solidFill>
            </a:endParaRPr>
          </a:p>
          <a:p>
            <a:pPr>
              <a:lnSpc>
                <a:spcPct val="150000"/>
              </a:lnSpc>
            </a:pPr>
            <a:r>
              <a:rPr sz="1400" dirty="0">
                <a:solidFill>
                  <a:schemeClr val="tx1">
                    <a:lumMod val="65000"/>
                    <a:lumOff val="35000"/>
                  </a:schemeClr>
                </a:solidFill>
              </a:rPr>
              <a:t>	尽可能少的</a:t>
            </a:r>
            <a:r>
              <a:rPr lang="zh-CN" sz="1400" dirty="0">
                <a:solidFill>
                  <a:schemeClr val="tx1">
                    <a:lumMod val="65000"/>
                    <a:lumOff val="35000"/>
                  </a:schemeClr>
                </a:solidFill>
              </a:rPr>
              <a:t>知道</a:t>
            </a:r>
            <a:r>
              <a:rPr sz="1400" dirty="0">
                <a:solidFill>
                  <a:schemeClr val="tx1">
                    <a:lumMod val="65000"/>
                    <a:lumOff val="35000"/>
                  </a:schemeClr>
                </a:solidFill>
              </a:rPr>
              <a:t>与</a:t>
            </a:r>
            <a:r>
              <a:rPr lang="zh-CN" altLang="en-US" sz="1400" dirty="0">
                <a:solidFill>
                  <a:schemeClr val="tx1">
                    <a:lumMod val="65000"/>
                    <a:lumOff val="35000"/>
                  </a:schemeClr>
                </a:solidFill>
              </a:rPr>
              <a:t>当前服务</a:t>
            </a:r>
            <a:r>
              <a:rPr lang="zh-CN" sz="1400" dirty="0">
                <a:solidFill>
                  <a:schemeClr val="tx1">
                    <a:lumMod val="65000"/>
                    <a:lumOff val="35000"/>
                  </a:schemeClr>
                </a:solidFill>
              </a:rPr>
              <a:t>协作</a:t>
            </a:r>
            <a:r>
              <a:rPr sz="1400" dirty="0">
                <a:solidFill>
                  <a:schemeClr val="tx1">
                    <a:lumMod val="65000"/>
                    <a:lumOff val="35000"/>
                  </a:schemeClr>
                </a:solidFill>
              </a:rPr>
              <a:t>的服务的信息</a:t>
            </a:r>
          </a:p>
          <a:p>
            <a:pPr marL="285750" indent="-285750">
              <a:lnSpc>
                <a:spcPct val="150000"/>
              </a:lnSpc>
              <a:buFont typeface="Wingdings" panose="05000000000000000000" charset="0"/>
              <a:buChar char="l"/>
            </a:pPr>
            <a:r>
              <a:rPr sz="1400" dirty="0">
                <a:solidFill>
                  <a:schemeClr val="tx1">
                    <a:lumMod val="65000"/>
                    <a:lumOff val="35000"/>
                  </a:schemeClr>
                </a:solidFill>
              </a:rPr>
              <a:t>高内聚</a:t>
            </a:r>
          </a:p>
          <a:p>
            <a:pPr>
              <a:lnSpc>
                <a:spcPct val="150000"/>
              </a:lnSpc>
            </a:pPr>
            <a:r>
              <a:rPr sz="1400" dirty="0">
                <a:solidFill>
                  <a:schemeClr val="tx1">
                    <a:lumMod val="65000"/>
                    <a:lumOff val="35000"/>
                  </a:schemeClr>
                </a:solidFill>
              </a:rPr>
              <a:t>	找到问题域的边界，确保相关的行为放在同一个地方</a:t>
            </a:r>
          </a:p>
          <a:p>
            <a:pPr>
              <a:lnSpc>
                <a:spcPct val="150000"/>
              </a:lnSpc>
            </a:pPr>
            <a:r>
              <a:rPr sz="1400" dirty="0">
                <a:solidFill>
                  <a:schemeClr val="tx1">
                    <a:lumMod val="65000"/>
                    <a:lumOff val="35000"/>
                  </a:schemeClr>
                </a:solidFill>
              </a:rPr>
              <a:t>	与其他边界尽量松耦合的通信</a:t>
            </a:r>
          </a:p>
        </p:txBody>
      </p:sp>
      <p:pic>
        <p:nvPicPr>
          <p:cNvPr id="2" name="图片 1" descr="416"/>
          <p:cNvPicPr>
            <a:picLocks noChangeAspect="1"/>
          </p:cNvPicPr>
          <p:nvPr/>
        </p:nvPicPr>
        <p:blipFill>
          <a:blip r:embed="rId3"/>
          <a:stretch>
            <a:fillRect/>
          </a:stretch>
        </p:blipFill>
        <p:spPr>
          <a:xfrm>
            <a:off x="3430905" y="3723005"/>
            <a:ext cx="4762500" cy="2019300"/>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领域驱动设计</a:t>
            </a:r>
            <a:endParaRPr lang="en-US" altLang="zh-CN" sz="2000" b="1" spc="600" noProof="1">
              <a:solidFill>
                <a:schemeClr val="bg1"/>
              </a:solidFill>
              <a:latin typeface="+mn-lt"/>
              <a:cs typeface="+mn-ea"/>
              <a:sym typeface="+mn-lt"/>
            </a:endParaRPr>
          </a:p>
        </p:txBody>
      </p:sp>
      <p:pic>
        <p:nvPicPr>
          <p:cNvPr id="17" name="图片 16"/>
          <p:cNvPicPr>
            <a:picLocks noChangeAspect="1"/>
          </p:cNvPicPr>
          <p:nvPr/>
        </p:nvPicPr>
        <p:blipFill>
          <a:blip r:embed="rId3"/>
          <a:stretch>
            <a:fillRect/>
          </a:stretch>
        </p:blipFill>
        <p:spPr>
          <a:xfrm>
            <a:off x="3966845" y="1074420"/>
            <a:ext cx="4029710" cy="5326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200" y="249555"/>
            <a:ext cx="30575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建模范式</a:t>
            </a:r>
            <a:endParaRPr lang="en-US" altLang="zh-CN" sz="2000" b="1" spc="600" noProof="1">
              <a:solidFill>
                <a:schemeClr val="bg1"/>
              </a:solidFill>
              <a:latin typeface="+mn-lt"/>
              <a:cs typeface="+mn-ea"/>
              <a:sym typeface="+mn-lt"/>
            </a:endParaRPr>
          </a:p>
        </p:txBody>
      </p:sp>
      <p:graphicFrame>
        <p:nvGraphicFramePr>
          <p:cNvPr id="5" name="表格 4"/>
          <p:cNvGraphicFramePr/>
          <p:nvPr>
            <p:custDataLst>
              <p:tags r:id="rId1"/>
            </p:custDataLst>
            <p:extLst>
              <p:ext uri="{D42A27DB-BD31-4B8C-83A1-F6EECF244321}">
                <p14:modId xmlns:p14="http://schemas.microsoft.com/office/powerpoint/2010/main" val="1651405969"/>
              </p:ext>
            </p:extLst>
          </p:nvPr>
        </p:nvGraphicFramePr>
        <p:xfrm>
          <a:off x="1066165" y="1779270"/>
          <a:ext cx="9973542" cy="1783080"/>
        </p:xfrm>
        <a:graphic>
          <a:graphicData uri="http://schemas.openxmlformats.org/drawingml/2006/table">
            <a:tbl>
              <a:tblPr firstRow="1" bandRow="1">
                <a:tableStyleId>{5C22544A-7EE6-4342-B048-85BDC9FD1C3A}</a:tableStyleId>
              </a:tblPr>
              <a:tblGrid>
                <a:gridCol w="3324514">
                  <a:extLst>
                    <a:ext uri="{9D8B030D-6E8A-4147-A177-3AD203B41FA5}">
                      <a16:colId xmlns:a16="http://schemas.microsoft.com/office/drawing/2014/main" val="20000"/>
                    </a:ext>
                  </a:extLst>
                </a:gridCol>
                <a:gridCol w="3324514">
                  <a:extLst>
                    <a:ext uri="{9D8B030D-6E8A-4147-A177-3AD203B41FA5}">
                      <a16:colId xmlns:a16="http://schemas.microsoft.com/office/drawing/2014/main" val="20001"/>
                    </a:ext>
                  </a:extLst>
                </a:gridCol>
                <a:gridCol w="3324514">
                  <a:extLst>
                    <a:ext uri="{9D8B030D-6E8A-4147-A177-3AD203B41FA5}">
                      <a16:colId xmlns:a16="http://schemas.microsoft.com/office/drawing/2014/main" val="20002"/>
                    </a:ext>
                  </a:extLst>
                </a:gridCol>
              </a:tblGrid>
              <a:tr h="381000">
                <a:tc>
                  <a:txBody>
                    <a:bodyPr/>
                    <a:lstStyle/>
                    <a:p>
                      <a:pPr>
                        <a:buNone/>
                      </a:pPr>
                      <a:r>
                        <a:rPr lang="zh-CN" altLang="en-US" dirty="0"/>
                        <a:t>建模范式</a:t>
                      </a:r>
                    </a:p>
                  </a:txBody>
                  <a:tcPr/>
                </a:tc>
                <a:tc>
                  <a:txBody>
                    <a:bodyPr/>
                    <a:lstStyle/>
                    <a:p>
                      <a:pPr>
                        <a:buNone/>
                      </a:pPr>
                      <a:r>
                        <a:rPr lang="zh-CN" altLang="en-US" dirty="0"/>
                        <a:t>表示法</a:t>
                      </a:r>
                    </a:p>
                  </a:txBody>
                  <a:tcPr/>
                </a:tc>
                <a:tc>
                  <a:txBody>
                    <a:bodyPr/>
                    <a:lstStyle/>
                    <a:p>
                      <a:pPr>
                        <a:buNone/>
                      </a:pPr>
                      <a:endParaRPr lang="zh-CN" altLang="en-US" dirty="0"/>
                    </a:p>
                  </a:txBody>
                  <a:tcPr/>
                </a:tc>
                <a:extLst>
                  <a:ext uri="{0D108BD9-81ED-4DB2-BD59-A6C34878D82A}">
                    <a16:rowId xmlns:a16="http://schemas.microsoft.com/office/drawing/2014/main" val="10000"/>
                  </a:ext>
                </a:extLst>
              </a:tr>
              <a:tr h="381000">
                <a:tc>
                  <a:txBody>
                    <a:bodyPr/>
                    <a:lstStyle/>
                    <a:p>
                      <a:pPr>
                        <a:buNone/>
                      </a:pPr>
                      <a:r>
                        <a:rPr lang="zh-CN" altLang="en-US" dirty="0"/>
                        <a:t>面向对象</a:t>
                      </a:r>
                    </a:p>
                  </a:txBody>
                  <a:tcPr/>
                </a:tc>
                <a:tc>
                  <a:txBody>
                    <a:bodyPr/>
                    <a:lstStyle/>
                    <a:p>
                      <a:pPr>
                        <a:buNone/>
                      </a:pPr>
                      <a:r>
                        <a:rPr lang="en-US" altLang="zh-CN" dirty="0"/>
                        <a:t>UML</a:t>
                      </a:r>
                      <a:endParaRPr lang="zh-CN" altLang="en-US" dirty="0"/>
                    </a:p>
                  </a:txBody>
                  <a:tcPr/>
                </a:tc>
                <a:tc>
                  <a:txBody>
                    <a:bodyPr/>
                    <a:lstStyle/>
                    <a:p>
                      <a:pPr>
                        <a:buNone/>
                      </a:pPr>
                      <a:r>
                        <a:rPr lang="en-US" altLang="zh-CN" dirty="0" err="1"/>
                        <a:t>DDD</a:t>
                      </a:r>
                      <a:r>
                        <a:rPr lang="zh-CN" altLang="en-US" dirty="0"/>
                        <a:t>推荐</a:t>
                      </a:r>
                    </a:p>
                  </a:txBody>
                  <a:tcPr/>
                </a:tc>
                <a:extLst>
                  <a:ext uri="{0D108BD9-81ED-4DB2-BD59-A6C34878D82A}">
                    <a16:rowId xmlns:a16="http://schemas.microsoft.com/office/drawing/2014/main" val="10001"/>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规则引擎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BPMN</a:t>
                      </a:r>
                      <a:r>
                        <a:rPr lang="zh-CN" altLang="en-US" dirty="0"/>
                        <a:t>、逻辑树、</a:t>
                      </a:r>
                      <a:r>
                        <a:rPr lang="en-US" altLang="zh-CN" dirty="0"/>
                        <a:t>EL</a:t>
                      </a:r>
                      <a:r>
                        <a:rPr lang="zh-CN" altLang="en-US" dirty="0"/>
                        <a:t>表达式</a:t>
                      </a:r>
                    </a:p>
                  </a:txBody>
                  <a:tcPr/>
                </a:tc>
                <a:tc>
                  <a:txBody>
                    <a:bodyPr/>
                    <a:lstStyle/>
                    <a:p>
                      <a:pPr>
                        <a:buNone/>
                      </a:pPr>
                      <a:r>
                        <a:rPr lang="zh-CN" altLang="en-US" dirty="0"/>
                        <a:t>是面向对象很好的补充</a:t>
                      </a:r>
                    </a:p>
                  </a:txBody>
                  <a:tcPr/>
                </a:tc>
                <a:extLst>
                  <a:ext uri="{0D108BD9-81ED-4DB2-BD59-A6C34878D82A}">
                    <a16:rowId xmlns:a16="http://schemas.microsoft.com/office/drawing/2014/main" val="10002"/>
                  </a:ext>
                </a:extLst>
              </a:tr>
              <a:tr h="268930">
                <a:tc>
                  <a:txBody>
                    <a:bodyPr/>
                    <a:lstStyle/>
                    <a:p>
                      <a:pPr>
                        <a:buNone/>
                      </a:pPr>
                      <a:r>
                        <a:rPr lang="zh-CN" altLang="en-US" dirty="0"/>
                        <a:t>面向过程</a:t>
                      </a:r>
                    </a:p>
                  </a:txBody>
                  <a:tcPr/>
                </a:tc>
                <a:tc>
                  <a:txBody>
                    <a:bodyPr/>
                    <a:lstStyle/>
                    <a:p>
                      <a:pPr>
                        <a:buNone/>
                      </a:pPr>
                      <a:r>
                        <a:rPr lang="zh-CN" altLang="en-US" dirty="0"/>
                        <a:t>无</a:t>
                      </a:r>
                    </a:p>
                  </a:txBody>
                  <a:tcPr/>
                </a:tc>
                <a:tc>
                  <a:txBody>
                    <a:bodyPr/>
                    <a:lstStyle/>
                    <a:p>
                      <a:pPr>
                        <a:buNone/>
                      </a:pPr>
                      <a:r>
                        <a:rPr lang="zh-CN" altLang="en-US" dirty="0"/>
                        <a:t>没有表示法，不适合作为建模范式</a:t>
                      </a:r>
                    </a:p>
                  </a:txBody>
                  <a:tcPr/>
                </a:tc>
                <a:extLst>
                  <a:ext uri="{0D108BD9-81ED-4DB2-BD59-A6C34878D82A}">
                    <a16:rowId xmlns:a16="http://schemas.microsoft.com/office/drawing/2014/main" val="10003"/>
                  </a:ext>
                </a:extLst>
              </a:tr>
            </a:tbl>
          </a:graphicData>
        </a:graphic>
      </p:graphicFrame>
      <p:grpSp>
        <p:nvGrpSpPr>
          <p:cNvPr id="33" name="组合 32"/>
          <p:cNvGrpSpPr/>
          <p:nvPr/>
        </p:nvGrpSpPr>
        <p:grpSpPr>
          <a:xfrm>
            <a:off x="1066280" y="1016635"/>
            <a:ext cx="2683395" cy="509905"/>
            <a:chOff x="1679" y="1601"/>
            <a:chExt cx="4226" cy="803"/>
          </a:xfrm>
        </p:grpSpPr>
        <p:sp>
          <p:nvSpPr>
            <p:cNvPr id="6" name="矩形 5"/>
            <p:cNvSpPr/>
            <p:nvPr/>
          </p:nvSpPr>
          <p:spPr>
            <a:xfrm>
              <a:off x="1679" y="1601"/>
              <a:ext cx="803" cy="803"/>
            </a:xfrm>
            <a:prstGeom prst="rect">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01</a:t>
              </a:r>
              <a:endParaRPr lang="zh-CN" altLang="en-US" dirty="0">
                <a:solidFill>
                  <a:schemeClr val="bg1"/>
                </a:solidFill>
                <a:cs typeface="+mn-ea"/>
                <a:sym typeface="+mn-lt"/>
              </a:endParaRPr>
            </a:p>
          </p:txBody>
        </p:sp>
        <p:sp>
          <p:nvSpPr>
            <p:cNvPr id="9" name="文本框 8"/>
            <p:cNvSpPr txBox="1"/>
            <p:nvPr/>
          </p:nvSpPr>
          <p:spPr>
            <a:xfrm>
              <a:off x="2725" y="1737"/>
              <a:ext cx="3180" cy="531"/>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程序建模范式</a:t>
              </a:r>
            </a:p>
          </p:txBody>
        </p:sp>
      </p:grpSp>
      <p:grpSp>
        <p:nvGrpSpPr>
          <p:cNvPr id="32" name="组合 31"/>
          <p:cNvGrpSpPr/>
          <p:nvPr/>
        </p:nvGrpSpPr>
        <p:grpSpPr>
          <a:xfrm>
            <a:off x="1066280" y="3642409"/>
            <a:ext cx="3463175" cy="509905"/>
            <a:chOff x="1679" y="5736"/>
            <a:chExt cx="5454" cy="803"/>
          </a:xfrm>
        </p:grpSpPr>
        <p:sp>
          <p:nvSpPr>
            <p:cNvPr id="10" name="矩形 9"/>
            <p:cNvSpPr/>
            <p:nvPr/>
          </p:nvSpPr>
          <p:spPr>
            <a:xfrm>
              <a:off x="1679" y="5736"/>
              <a:ext cx="803" cy="803"/>
            </a:xfrm>
            <a:prstGeom prst="rect">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02</a:t>
              </a:r>
              <a:endParaRPr lang="zh-CN" altLang="en-US" dirty="0">
                <a:solidFill>
                  <a:schemeClr val="bg1"/>
                </a:solidFill>
                <a:cs typeface="+mn-ea"/>
                <a:sym typeface="+mn-lt"/>
              </a:endParaRPr>
            </a:p>
          </p:txBody>
        </p:sp>
        <p:sp>
          <p:nvSpPr>
            <p:cNvPr id="26" name="文本框 25"/>
            <p:cNvSpPr txBox="1"/>
            <p:nvPr/>
          </p:nvSpPr>
          <p:spPr>
            <a:xfrm>
              <a:off x="2725" y="5872"/>
              <a:ext cx="4408" cy="531"/>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类比：数据建模</a:t>
              </a:r>
            </a:p>
          </p:txBody>
        </p:sp>
      </p:grpSp>
      <p:graphicFrame>
        <p:nvGraphicFramePr>
          <p:cNvPr id="12" name="表格 11"/>
          <p:cNvGraphicFramePr/>
          <p:nvPr>
            <p:extLst>
              <p:ext uri="{D42A27DB-BD31-4B8C-83A1-F6EECF244321}">
                <p14:modId xmlns:p14="http://schemas.microsoft.com/office/powerpoint/2010/main" val="2462233655"/>
              </p:ext>
            </p:extLst>
          </p:nvPr>
        </p:nvGraphicFramePr>
        <p:xfrm>
          <a:off x="1066165" y="4312920"/>
          <a:ext cx="9921875" cy="2286000"/>
        </p:xfrm>
        <a:graphic>
          <a:graphicData uri="http://schemas.openxmlformats.org/drawingml/2006/table">
            <a:tbl>
              <a:tblPr firstRow="1" bandRow="1">
                <a:tableStyleId>{5C22544A-7EE6-4342-B048-85BDC9FD1C3A}</a:tableStyleId>
              </a:tblPr>
              <a:tblGrid>
                <a:gridCol w="3272790">
                  <a:extLst>
                    <a:ext uri="{9D8B030D-6E8A-4147-A177-3AD203B41FA5}">
                      <a16:colId xmlns:a16="http://schemas.microsoft.com/office/drawing/2014/main" val="20000"/>
                    </a:ext>
                  </a:extLst>
                </a:gridCol>
                <a:gridCol w="6649085">
                  <a:extLst>
                    <a:ext uri="{9D8B030D-6E8A-4147-A177-3AD203B41FA5}">
                      <a16:colId xmlns:a16="http://schemas.microsoft.com/office/drawing/2014/main" val="20001"/>
                    </a:ext>
                  </a:extLst>
                </a:gridCol>
              </a:tblGrid>
              <a:tr h="381000">
                <a:tc>
                  <a:txBody>
                    <a:bodyPr/>
                    <a:lstStyle/>
                    <a:p>
                      <a:pPr>
                        <a:buNone/>
                      </a:pPr>
                      <a:r>
                        <a:rPr lang="zh-CN" altLang="en-US" dirty="0"/>
                        <a:t>建模范式</a:t>
                      </a:r>
                    </a:p>
                  </a:txBody>
                  <a:tcPr/>
                </a:tc>
                <a:tc>
                  <a:txBody>
                    <a:bodyPr/>
                    <a:lstStyle/>
                    <a:p>
                      <a:pPr>
                        <a:buNone/>
                      </a:pPr>
                      <a:r>
                        <a:rPr lang="zh-CN" altLang="en-US"/>
                        <a:t>表示法</a:t>
                      </a:r>
                    </a:p>
                  </a:txBody>
                  <a:tcPr/>
                </a:tc>
                <a:extLst>
                  <a:ext uri="{0D108BD9-81ED-4DB2-BD59-A6C34878D82A}">
                    <a16:rowId xmlns:a16="http://schemas.microsoft.com/office/drawing/2014/main" val="10000"/>
                  </a:ext>
                </a:extLst>
              </a:tr>
              <a:tr h="381000">
                <a:tc>
                  <a:txBody>
                    <a:bodyPr/>
                    <a:lstStyle/>
                    <a:p>
                      <a:pPr>
                        <a:buNone/>
                      </a:pPr>
                      <a:r>
                        <a:rPr lang="zh-CN" altLang="en-US"/>
                        <a:t>关系</a:t>
                      </a:r>
                    </a:p>
                  </a:txBody>
                  <a:tcPr/>
                </a:tc>
                <a:tc>
                  <a:txBody>
                    <a:bodyPr/>
                    <a:lstStyle/>
                    <a:p>
                      <a:pPr>
                        <a:buNone/>
                      </a:pPr>
                      <a:r>
                        <a:rPr lang="zh-CN" altLang="en-US"/>
                        <a:t>信息工程（乌鸦脚）、</a:t>
                      </a:r>
                      <a:r>
                        <a:rPr lang="en-US" altLang="zh-CN"/>
                        <a:t>IDEF1X</a:t>
                      </a:r>
                      <a:r>
                        <a:rPr lang="zh-CN" altLang="en-US"/>
                        <a:t>、陈氏符号、巴克符号</a:t>
                      </a:r>
                      <a:endParaRPr lang="en-US" altLang="zh-CN"/>
                    </a:p>
                  </a:txBody>
                  <a:tcPr/>
                </a:tc>
                <a:extLst>
                  <a:ext uri="{0D108BD9-81ED-4DB2-BD59-A6C34878D82A}">
                    <a16:rowId xmlns:a16="http://schemas.microsoft.com/office/drawing/2014/main" val="10001"/>
                  </a:ext>
                </a:extLst>
              </a:tr>
              <a:tr h="381000">
                <a:tc>
                  <a:txBody>
                    <a:bodyPr/>
                    <a:lstStyle/>
                    <a:p>
                      <a:pPr>
                        <a:buNone/>
                      </a:pPr>
                      <a:r>
                        <a:rPr lang="zh-CN" altLang="en-US"/>
                        <a:t>纬度</a:t>
                      </a:r>
                    </a:p>
                  </a:txBody>
                  <a:tcPr/>
                </a:tc>
                <a:tc>
                  <a:txBody>
                    <a:bodyPr/>
                    <a:lstStyle/>
                    <a:p>
                      <a:pPr>
                        <a:buNone/>
                      </a:pPr>
                      <a:r>
                        <a:rPr lang="zh-CN" altLang="en-US" dirty="0"/>
                        <a:t>纬度</a:t>
                      </a:r>
                    </a:p>
                  </a:txBody>
                  <a:tcPr/>
                </a:tc>
                <a:extLst>
                  <a:ext uri="{0D108BD9-81ED-4DB2-BD59-A6C34878D82A}">
                    <a16:rowId xmlns:a16="http://schemas.microsoft.com/office/drawing/2014/main" val="10002"/>
                  </a:ext>
                </a:extLst>
              </a:tr>
              <a:tr h="381000">
                <a:tc>
                  <a:txBody>
                    <a:bodyPr/>
                    <a:lstStyle/>
                    <a:p>
                      <a:pPr>
                        <a:buNone/>
                      </a:pPr>
                      <a:r>
                        <a:rPr lang="zh-CN" altLang="en-US"/>
                        <a:t>基于时间</a:t>
                      </a:r>
                    </a:p>
                  </a:txBody>
                  <a:tcPr/>
                </a:tc>
                <a:tc>
                  <a:txBody>
                    <a:bodyPr/>
                    <a:lstStyle/>
                    <a:p>
                      <a:pPr>
                        <a:buNone/>
                      </a:pPr>
                      <a:r>
                        <a:rPr lang="zh-CN" altLang="en-US"/>
                        <a:t>数据拱顶模型、锚建模</a:t>
                      </a:r>
                    </a:p>
                  </a:txBody>
                  <a:tcPr/>
                </a:tc>
                <a:extLst>
                  <a:ext uri="{0D108BD9-81ED-4DB2-BD59-A6C34878D82A}">
                    <a16:rowId xmlns:a16="http://schemas.microsoft.com/office/drawing/2014/main" val="10003"/>
                  </a:ext>
                </a:extLst>
              </a:tr>
              <a:tr h="381000">
                <a:tc>
                  <a:txBody>
                    <a:bodyPr/>
                    <a:lstStyle/>
                    <a:p>
                      <a:pPr>
                        <a:buNone/>
                      </a:pPr>
                      <a:r>
                        <a:rPr lang="zh-CN" altLang="en-US" sz="1800">
                          <a:sym typeface="+mn-ea"/>
                        </a:rPr>
                        <a:t>基于事实</a:t>
                      </a:r>
                      <a:endParaRPr lang="zh-CN" altLang="en-US"/>
                    </a:p>
                  </a:txBody>
                  <a:tcPr/>
                </a:tc>
                <a:tc>
                  <a:txBody>
                    <a:bodyPr/>
                    <a:lstStyle/>
                    <a:p>
                      <a:pPr>
                        <a:buNone/>
                      </a:pPr>
                      <a:r>
                        <a:rPr lang="zh-CN" altLang="en-US"/>
                        <a:t>对象角色建模（</a:t>
                      </a:r>
                      <a:r>
                        <a:rPr lang="en-US" altLang="zh-CN"/>
                        <a:t>ORM2</a:t>
                      </a:r>
                      <a:r>
                        <a:rPr lang="zh-CN" altLang="en-US"/>
                        <a:t>）、完全面向交流的信息建模（</a:t>
                      </a:r>
                      <a:r>
                        <a:rPr lang="en-US" altLang="zh-CN"/>
                        <a:t>FCO-IM</a:t>
                      </a:r>
                    </a:p>
                  </a:txBody>
                  <a:tcPr/>
                </a:tc>
                <a:extLst>
                  <a:ext uri="{0D108BD9-81ED-4DB2-BD59-A6C34878D82A}">
                    <a16:rowId xmlns:a16="http://schemas.microsoft.com/office/drawing/2014/main" val="10004"/>
                  </a:ext>
                </a:extLst>
              </a:tr>
              <a:tr h="381000">
                <a:tc>
                  <a:txBody>
                    <a:bodyPr/>
                    <a:lstStyle/>
                    <a:p>
                      <a:pPr>
                        <a:buNone/>
                      </a:pPr>
                      <a:r>
                        <a:rPr lang="en-US" altLang="zh-CN"/>
                        <a:t>...</a:t>
                      </a:r>
                    </a:p>
                  </a:txBody>
                  <a:tcPr/>
                </a:tc>
                <a:tc>
                  <a:txBody>
                    <a:bodyPr/>
                    <a:lstStyle/>
                    <a:p>
                      <a:pPr>
                        <a:buNone/>
                      </a:pP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083312" y="249839"/>
            <a:ext cx="6506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en-US" altLang="zh-CN" sz="2000" b="1" spc="600" noProof="1">
                <a:solidFill>
                  <a:schemeClr val="bg1"/>
                </a:solidFill>
                <a:latin typeface="+mn-lt"/>
                <a:cs typeface="+mn-ea"/>
                <a:sym typeface="+mn-lt"/>
              </a:rPr>
              <a:t>MODEL-DRIVEN DESIGN</a:t>
            </a:r>
          </a:p>
        </p:txBody>
      </p:sp>
      <p:grpSp>
        <p:nvGrpSpPr>
          <p:cNvPr id="15" name="组合 14"/>
          <p:cNvGrpSpPr/>
          <p:nvPr/>
        </p:nvGrpSpPr>
        <p:grpSpPr>
          <a:xfrm>
            <a:off x="5945819" y="3462454"/>
            <a:ext cx="3431893" cy="749265"/>
            <a:chOff x="436522" y="1886576"/>
            <a:chExt cx="3431893" cy="749265"/>
          </a:xfrm>
        </p:grpSpPr>
        <p:sp>
          <p:nvSpPr>
            <p:cNvPr id="16" name="文本框 15"/>
            <p:cNvSpPr txBox="1"/>
            <p:nvPr/>
          </p:nvSpPr>
          <p:spPr>
            <a:xfrm>
              <a:off x="444501" y="2152504"/>
              <a:ext cx="3423914" cy="483337"/>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本身没有概念标识的对象。例如，数字、字符串。例如调色程序，可以把颜色对象组合成新的颜色。这些颜色都是</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VALUE OBJECT</a:t>
              </a:r>
            </a:p>
          </p:txBody>
        </p:sp>
        <p:sp>
          <p:nvSpPr>
            <p:cNvPr id="17" name="文本框 16"/>
            <p:cNvSpPr txBox="1"/>
            <p:nvPr/>
          </p:nvSpPr>
          <p:spPr>
            <a:xfrm>
              <a:off x="436522" y="1886576"/>
              <a:ext cx="2019301" cy="338554"/>
            </a:xfrm>
            <a:prstGeom prst="rect">
              <a:avLst/>
            </a:prstGeom>
            <a:noFill/>
          </p:spPr>
          <p:txBody>
            <a:bodyPr wrap="square" rtlCol="0">
              <a:spAutoFit/>
            </a:bodyPr>
            <a:lstStyle/>
            <a:p>
              <a:r>
                <a:rPr lang="en-US" altLang="zh-CN"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VALUE OBJECT</a:t>
              </a:r>
              <a:endPar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grpSp>
        <p:nvGrpSpPr>
          <p:cNvPr id="18" name="组合 17"/>
          <p:cNvGrpSpPr/>
          <p:nvPr/>
        </p:nvGrpSpPr>
        <p:grpSpPr>
          <a:xfrm>
            <a:off x="1799993" y="3462454"/>
            <a:ext cx="3423914" cy="749265"/>
            <a:chOff x="709301" y="1886576"/>
            <a:chExt cx="3423914" cy="749265"/>
          </a:xfrm>
        </p:grpSpPr>
        <p:sp>
          <p:nvSpPr>
            <p:cNvPr id="19" name="文本框 18"/>
            <p:cNvSpPr txBox="1"/>
            <p:nvPr/>
          </p:nvSpPr>
          <p:spPr>
            <a:xfrm>
              <a:off x="709301" y="2152504"/>
              <a:ext cx="3423914" cy="483337"/>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又被称为</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REFERENCE OBJECT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，是有唯一标识的对象。例如一个人、一座城市等。</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0" name="文本框 19"/>
            <p:cNvSpPr txBox="1"/>
            <p:nvPr/>
          </p:nvSpPr>
          <p:spPr>
            <a:xfrm>
              <a:off x="2113914" y="1886576"/>
              <a:ext cx="2019301" cy="338554"/>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ENTITY</a:t>
              </a:r>
              <a:endPar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grpSp>
        <p:nvGrpSpPr>
          <p:cNvPr id="28" name="组合 27"/>
          <p:cNvGrpSpPr/>
          <p:nvPr/>
        </p:nvGrpSpPr>
        <p:grpSpPr>
          <a:xfrm>
            <a:off x="5945819" y="5072268"/>
            <a:ext cx="3431893" cy="749265"/>
            <a:chOff x="436522" y="1886576"/>
            <a:chExt cx="3431893" cy="749265"/>
          </a:xfrm>
        </p:grpSpPr>
        <p:sp>
          <p:nvSpPr>
            <p:cNvPr id="29" name="文本框 28"/>
            <p:cNvSpPr txBox="1"/>
            <p:nvPr/>
          </p:nvSpPr>
          <p:spPr>
            <a:xfrm>
              <a:off x="444501" y="2152504"/>
              <a:ext cx="3423914" cy="483337"/>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Model</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是一种粗粒度的建模和设计元素，也可以叫做</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PACKAGE</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。主要解决“认知超载”的问题。</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30" name="文本框 29"/>
            <p:cNvSpPr txBox="1"/>
            <p:nvPr/>
          </p:nvSpPr>
          <p:spPr>
            <a:xfrm>
              <a:off x="436522" y="1886576"/>
              <a:ext cx="2902674" cy="338554"/>
            </a:xfrm>
            <a:prstGeom prst="rect">
              <a:avLst/>
            </a:prstGeom>
            <a:noFill/>
          </p:spPr>
          <p:txBody>
            <a:bodyPr wrap="square" rtlCol="0">
              <a:spAutoFit/>
            </a:bodyPr>
            <a:lstStyle/>
            <a:p>
              <a:r>
                <a:rPr lang="en-US" altLang="zh-CN"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MODULE</a:t>
              </a:r>
              <a:endPar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grpSp>
        <p:nvGrpSpPr>
          <p:cNvPr id="31" name="组合 30"/>
          <p:cNvGrpSpPr/>
          <p:nvPr/>
        </p:nvGrpSpPr>
        <p:grpSpPr>
          <a:xfrm>
            <a:off x="1799993" y="5072268"/>
            <a:ext cx="3423914" cy="749265"/>
            <a:chOff x="709301" y="1886576"/>
            <a:chExt cx="3423914" cy="749265"/>
          </a:xfrm>
        </p:grpSpPr>
        <p:sp>
          <p:nvSpPr>
            <p:cNvPr id="32" name="文本框 31"/>
            <p:cNvSpPr txBox="1"/>
            <p:nvPr/>
          </p:nvSpPr>
          <p:spPr>
            <a:xfrm>
              <a:off x="709301" y="2152504"/>
              <a:ext cx="3423914" cy="483337"/>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领域中会有一些操作不属于任何对象，这些操作一般会归属到</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Service</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中。</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Service</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的命名中一般会包含</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Manager</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或者</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Doer</a:t>
              </a:r>
            </a:p>
          </p:txBody>
        </p:sp>
        <p:sp>
          <p:nvSpPr>
            <p:cNvPr id="33" name="文本框 32"/>
            <p:cNvSpPr txBox="1"/>
            <p:nvPr/>
          </p:nvSpPr>
          <p:spPr>
            <a:xfrm>
              <a:off x="2113914" y="1886576"/>
              <a:ext cx="2019301" cy="338554"/>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SERVICE</a:t>
              </a:r>
              <a:endPar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pic>
        <p:nvPicPr>
          <p:cNvPr id="5" name="图片 4" descr="图示&#10;&#10;描述已自动生成">
            <a:extLst>
              <a:ext uri="{FF2B5EF4-FFF2-40B4-BE49-F238E27FC236}">
                <a16:creationId xmlns:a16="http://schemas.microsoft.com/office/drawing/2014/main" id="{F1A03364-D4BC-43A4-FAC8-9636C6217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414" y="836482"/>
            <a:ext cx="3028950" cy="2238375"/>
          </a:xfrm>
          <a:prstGeom prst="rect">
            <a:avLst/>
          </a:prstGeom>
        </p:spPr>
      </p:pic>
    </p:spTree>
    <p:extLst>
      <p:ext uri="{BB962C8B-B14F-4D97-AF65-F5344CB8AC3E}">
        <p14:creationId xmlns:p14="http://schemas.microsoft.com/office/powerpoint/2010/main" val="3009142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644900" y="225425"/>
            <a:ext cx="36918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核心概念：</a:t>
            </a:r>
            <a:r>
              <a:rPr lang="en-US" altLang="zh-CN" sz="2000" b="1" spc="600" noProof="1">
                <a:solidFill>
                  <a:schemeClr val="bg1"/>
                </a:solidFill>
                <a:latin typeface="+mn-lt"/>
                <a:cs typeface="+mn-ea"/>
                <a:sym typeface="+mn-lt"/>
              </a:rPr>
              <a:t>Bounded Context</a:t>
            </a:r>
          </a:p>
        </p:txBody>
      </p:sp>
      <p:sp>
        <p:nvSpPr>
          <p:cNvPr id="3" name="矩形 2"/>
          <p:cNvSpPr/>
          <p:nvPr/>
        </p:nvSpPr>
        <p:spPr>
          <a:xfrm>
            <a:off x="6677140" y="2199005"/>
            <a:ext cx="509905" cy="509905"/>
          </a:xfrm>
          <a:prstGeom prst="rect">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01</a:t>
            </a:r>
            <a:endParaRPr lang="zh-CN" altLang="en-US" dirty="0">
              <a:solidFill>
                <a:schemeClr val="bg1"/>
              </a:solidFill>
              <a:cs typeface="+mn-ea"/>
              <a:sym typeface="+mn-lt"/>
            </a:endParaRPr>
          </a:p>
        </p:txBody>
      </p:sp>
      <p:grpSp>
        <p:nvGrpSpPr>
          <p:cNvPr id="19" name="组合 18"/>
          <p:cNvGrpSpPr/>
          <p:nvPr/>
        </p:nvGrpSpPr>
        <p:grpSpPr>
          <a:xfrm>
            <a:off x="7328650" y="2105049"/>
            <a:ext cx="3696693" cy="980303"/>
            <a:chOff x="436522" y="1886576"/>
            <a:chExt cx="3696693" cy="980303"/>
          </a:xfrm>
        </p:grpSpPr>
        <p:sp>
          <p:nvSpPr>
            <p:cNvPr id="20" name="文本框 19"/>
            <p:cNvSpPr txBox="1"/>
            <p:nvPr/>
          </p:nvSpPr>
          <p:spPr>
            <a:xfrm>
              <a:off x="444500" y="2152504"/>
              <a:ext cx="3688715" cy="714375"/>
            </a:xfrm>
            <a:prstGeom prst="rect">
              <a:avLst/>
            </a:prstGeom>
            <a:noFill/>
          </p:spPr>
          <p:txBody>
            <a:bodyPr wrap="square">
              <a:spAutoFit/>
            </a:bodyPr>
            <a:lstStyle/>
            <a:p>
              <a:pPr rtl="0">
                <a:lnSpc>
                  <a:spcPct val="150000"/>
                </a:lnSpc>
              </a:pPr>
              <a:r>
                <a:rPr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mn-ea"/>
                </a:rPr>
                <a:t>每个领域都有多个界限上下文，每个上下文中的模型，都分为两部分。一部分需要与外界通信，一部分不需要。每个上下文都需要有明确的接口暴露给其他上下文</a:t>
              </a:r>
              <a:endParaRPr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2" name="文本框 21"/>
            <p:cNvSpPr txBox="1"/>
            <p:nvPr/>
          </p:nvSpPr>
          <p:spPr>
            <a:xfrm>
              <a:off x="436522" y="1886576"/>
              <a:ext cx="2019301" cy="337185"/>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描述</a:t>
              </a:r>
            </a:p>
          </p:txBody>
        </p:sp>
      </p:grpSp>
      <p:sp>
        <p:nvSpPr>
          <p:cNvPr id="23" name="矩形 22"/>
          <p:cNvSpPr/>
          <p:nvPr/>
        </p:nvSpPr>
        <p:spPr>
          <a:xfrm>
            <a:off x="6677140" y="3316654"/>
            <a:ext cx="509905" cy="509905"/>
          </a:xfrm>
          <a:prstGeom prst="rect">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02</a:t>
            </a:r>
            <a:endParaRPr lang="zh-CN" altLang="en-US" dirty="0">
              <a:solidFill>
                <a:schemeClr val="bg1"/>
              </a:solidFill>
              <a:cs typeface="+mn-ea"/>
              <a:sym typeface="+mn-lt"/>
            </a:endParaRPr>
          </a:p>
        </p:txBody>
      </p:sp>
      <p:grpSp>
        <p:nvGrpSpPr>
          <p:cNvPr id="24" name="组合 23"/>
          <p:cNvGrpSpPr/>
          <p:nvPr/>
        </p:nvGrpSpPr>
        <p:grpSpPr>
          <a:xfrm>
            <a:off x="7328650" y="3222698"/>
            <a:ext cx="3696693" cy="772658"/>
            <a:chOff x="436522" y="1886576"/>
            <a:chExt cx="3696693" cy="772658"/>
          </a:xfrm>
        </p:grpSpPr>
        <p:sp>
          <p:nvSpPr>
            <p:cNvPr id="25" name="文本框 24"/>
            <p:cNvSpPr txBox="1"/>
            <p:nvPr/>
          </p:nvSpPr>
          <p:spPr>
            <a:xfrm>
              <a:off x="444500" y="2152504"/>
              <a:ext cx="3688715" cy="506730"/>
            </a:xfrm>
            <a:prstGeom prst="rect">
              <a:avLst/>
            </a:prstGeom>
            <a:noFill/>
          </p:spPr>
          <p:txBody>
            <a:bodyPr wrap="square">
              <a:spAutoFit/>
            </a:bodyPr>
            <a:lstStyle/>
            <a:p>
              <a:pPr rtl="0">
                <a:lnSpc>
                  <a:spcPct val="150000"/>
                </a:lnSpc>
              </a:pPr>
              <a:r>
                <a:rPr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发现边界（界限上下文）-&gt; 划分模块 -&gt; 根据模块划分</a:t>
              </a:r>
              <a:r>
                <a:rPr lang="zh-CN"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形成</a:t>
              </a:r>
              <a:r>
                <a:rPr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微服务</a:t>
              </a:r>
              <a:endParaRPr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pPr rtl="0">
                <a:lnSpc>
                  <a:spcPct val="150000"/>
                </a:lnSpc>
              </a:pPr>
              <a:endParaRPr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6" name="文本框 25"/>
            <p:cNvSpPr txBox="1"/>
            <p:nvPr/>
          </p:nvSpPr>
          <p:spPr>
            <a:xfrm>
              <a:off x="436522" y="1886576"/>
              <a:ext cx="201993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划分服务的步骤</a:t>
              </a:r>
            </a:p>
          </p:txBody>
        </p:sp>
      </p:grpSp>
      <p:sp>
        <p:nvSpPr>
          <p:cNvPr id="27" name="矩形 26"/>
          <p:cNvSpPr/>
          <p:nvPr/>
        </p:nvSpPr>
        <p:spPr>
          <a:xfrm>
            <a:off x="6677140" y="4434303"/>
            <a:ext cx="509905" cy="50990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03</a:t>
            </a:r>
            <a:endParaRPr lang="zh-CN" altLang="en-US" dirty="0">
              <a:solidFill>
                <a:schemeClr val="bg1"/>
              </a:solidFill>
              <a:cs typeface="+mn-ea"/>
              <a:sym typeface="+mn-lt"/>
            </a:endParaRPr>
          </a:p>
        </p:txBody>
      </p:sp>
      <p:grpSp>
        <p:nvGrpSpPr>
          <p:cNvPr id="28" name="组合 27"/>
          <p:cNvGrpSpPr/>
          <p:nvPr/>
        </p:nvGrpSpPr>
        <p:grpSpPr>
          <a:xfrm>
            <a:off x="7328650" y="4340347"/>
            <a:ext cx="3696693" cy="772658"/>
            <a:chOff x="436522" y="1886576"/>
            <a:chExt cx="3696693" cy="772658"/>
          </a:xfrm>
        </p:grpSpPr>
        <p:sp>
          <p:nvSpPr>
            <p:cNvPr id="29" name="文本框 28"/>
            <p:cNvSpPr txBox="1"/>
            <p:nvPr/>
          </p:nvSpPr>
          <p:spPr>
            <a:xfrm>
              <a:off x="444500" y="2152504"/>
              <a:ext cx="3688715" cy="506730"/>
            </a:xfrm>
            <a:prstGeom prst="rect">
              <a:avLst/>
            </a:prstGeom>
            <a:noFill/>
          </p:spPr>
          <p:txBody>
            <a:bodyPr wrap="square">
              <a:spAutoFit/>
            </a:bodyPr>
            <a:lstStyle/>
            <a:p>
              <a:pPr rtl="0">
                <a:lnSpc>
                  <a:spcPct val="150000"/>
                </a:lnSpc>
              </a:pPr>
              <a:r>
                <a:rPr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过早划分可能会导致对服务边界理解有误，无法识别出稳定的边界，导致很多跨服务的修改。</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30" name="文本框 29"/>
            <p:cNvSpPr txBox="1"/>
            <p:nvPr/>
          </p:nvSpPr>
          <p:spPr>
            <a:xfrm>
              <a:off x="436522" y="1886576"/>
              <a:ext cx="2019301" cy="337185"/>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什么时候划分服务？</a:t>
              </a:r>
            </a:p>
          </p:txBody>
        </p:sp>
      </p:grpSp>
      <p:pic>
        <p:nvPicPr>
          <p:cNvPr id="101" name="图片 100"/>
          <p:cNvPicPr/>
          <p:nvPr/>
        </p:nvPicPr>
        <p:blipFill>
          <a:blip r:embed="rId3"/>
          <a:stretch>
            <a:fillRect/>
          </a:stretch>
        </p:blipFill>
        <p:spPr>
          <a:xfrm>
            <a:off x="330835" y="1648460"/>
            <a:ext cx="5870575" cy="402780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695065" y="222885"/>
            <a:ext cx="48025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反模式：根据技术划分服务</a:t>
            </a:r>
            <a:endParaRPr lang="en-US" altLang="zh-CN" sz="2000" b="1" spc="600" noProof="1">
              <a:solidFill>
                <a:schemeClr val="bg1"/>
              </a:solidFill>
              <a:latin typeface="+mn-lt"/>
              <a:cs typeface="+mn-ea"/>
              <a:sym typeface="+mn-lt"/>
            </a:endParaRPr>
          </a:p>
        </p:txBody>
      </p:sp>
      <p:sp>
        <p:nvSpPr>
          <p:cNvPr id="27" name="文本框 26"/>
          <p:cNvSpPr txBox="1"/>
          <p:nvPr/>
        </p:nvSpPr>
        <p:spPr>
          <a:xfrm>
            <a:off x="2222722" y="2799633"/>
            <a:ext cx="3375190" cy="1023742"/>
          </a:xfrm>
          <a:prstGeom prst="rect">
            <a:avLst/>
          </a:prstGeom>
          <a:noFill/>
        </p:spPr>
        <p:txBody>
          <a:bodyPr wrap="square">
            <a:spAutoFit/>
          </a:bodyPr>
          <a:lstStyle/>
          <a:p>
            <a:pPr>
              <a:lnSpc>
                <a:spcPct val="150000"/>
              </a:lnSpc>
            </a:pPr>
            <a:r>
              <a:rPr sz="1400" dirty="0">
                <a:solidFill>
                  <a:schemeClr val="tx1">
                    <a:lumMod val="65000"/>
                    <a:lumOff val="35000"/>
                  </a:schemeClr>
                </a:solidFill>
              </a:rPr>
              <a:t>根据</a:t>
            </a:r>
            <a:r>
              <a:rPr sz="1400" b="1" dirty="0">
                <a:solidFill>
                  <a:schemeClr val="tx1">
                    <a:lumMod val="65000"/>
                    <a:lumOff val="35000"/>
                  </a:schemeClr>
                </a:solidFill>
              </a:rPr>
              <a:t>技术</a:t>
            </a:r>
            <a:r>
              <a:rPr sz="1400" dirty="0">
                <a:solidFill>
                  <a:schemeClr val="tx1">
                    <a:lumMod val="65000"/>
                    <a:lumOff val="35000"/>
                  </a:schemeClr>
                </a:solidFill>
              </a:rPr>
              <a:t>边界垂直划分</a:t>
            </a:r>
            <a:r>
              <a:rPr lang="zh-CN" sz="1400" dirty="0">
                <a:solidFill>
                  <a:schemeClr val="tx1">
                    <a:lumMod val="65000"/>
                    <a:lumOff val="35000"/>
                  </a:schemeClr>
                </a:solidFill>
              </a:rPr>
              <a:t>微服务</a:t>
            </a:r>
            <a:r>
              <a:rPr sz="1400" dirty="0">
                <a:solidFill>
                  <a:schemeClr val="tx1">
                    <a:lumMod val="65000"/>
                    <a:lumOff val="35000"/>
                  </a:schemeClr>
                </a:solidFill>
              </a:rPr>
              <a:t>（洋葱架构），</a:t>
            </a:r>
            <a:r>
              <a:rPr lang="zh-CN" sz="1400" dirty="0">
                <a:solidFill>
                  <a:schemeClr val="tx1">
                    <a:lumMod val="65000"/>
                    <a:lumOff val="35000"/>
                  </a:schemeClr>
                </a:solidFill>
              </a:rPr>
              <a:t>边界</a:t>
            </a:r>
            <a:r>
              <a:rPr sz="1400" dirty="0" err="1">
                <a:solidFill>
                  <a:schemeClr val="tx1">
                    <a:lumMod val="65000"/>
                    <a:lumOff val="35000"/>
                  </a:schemeClr>
                </a:solidFill>
              </a:rPr>
              <a:t>非常不稳定，需要频繁修改多个服务</a:t>
            </a:r>
            <a:endParaRPr sz="1400" dirty="0">
              <a:solidFill>
                <a:schemeClr val="tx1">
                  <a:lumMod val="65000"/>
                  <a:lumOff val="35000"/>
                </a:schemeClr>
              </a:solidFill>
            </a:endParaRPr>
          </a:p>
        </p:txBody>
      </p:sp>
      <p:pic>
        <p:nvPicPr>
          <p:cNvPr id="6" name="图片 5" descr="图示&#10;&#10;描述已自动生成">
            <a:extLst>
              <a:ext uri="{FF2B5EF4-FFF2-40B4-BE49-F238E27FC236}">
                <a16:creationId xmlns:a16="http://schemas.microsoft.com/office/drawing/2014/main" id="{3F4571EF-850B-F06A-4EBC-A50242F4C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878" y="1719320"/>
            <a:ext cx="2009775" cy="3686175"/>
          </a:xfrm>
          <a:prstGeom prst="rect">
            <a:avLst/>
          </a:prstGeom>
        </p:spPr>
      </p:pic>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781*180"/>
  <p:tag name="TABLE_ENDDRAG_RECT" val="83*339*781*180"/>
</p:tagLst>
</file>

<file path=ppt/theme/theme1.xml><?xml version="1.0" encoding="utf-8"?>
<a:theme xmlns:a="http://schemas.openxmlformats.org/drawingml/2006/main" name="51PPT模板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vgaa24m">
      <a:majorFont>
        <a:latin typeface="HarmonyOS Sans SC Light"/>
        <a:ea typeface="阿里巴巴普惠体 2.0 55 Regular"/>
        <a:cs typeface=""/>
      </a:majorFont>
      <a:minorFont>
        <a:latin typeface="HarmonyOS Sans SC Light"/>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A2C35"/>
        </a:solidFill>
        <a:ln>
          <a:noFill/>
        </a:ln>
      </a:spPr>
      <a:bodyPr spcFirstLastPara="0" vert="horz" wrap="square" lIns="14606" tIns="439531" rIns="14606" bIns="439530" numCol="1" spcCol="1270" anchor="ctr" anchorCtr="0">
        <a:noAutofit/>
      </a:bodyPr>
      <a:lstStyle>
        <a:defPPr algn="ctr" defTabSz="1362710">
          <a:lnSpc>
            <a:spcPct val="90000"/>
          </a:lnSpc>
          <a:spcBef>
            <a:spcPct val="0"/>
          </a:spcBef>
          <a:spcAft>
            <a:spcPct val="35000"/>
          </a:spcAft>
          <a:defRPr sz="3100">
            <a:cs typeface="+mn-ea"/>
            <a:sym typeface="+mn-lt"/>
          </a:defRPr>
        </a:defPPr>
      </a:lstStyle>
      <a: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656</TotalTime>
  <Words>4289</Words>
  <Application>Microsoft Office PowerPoint</Application>
  <PresentationFormat>宽屏</PresentationFormat>
  <Paragraphs>348</Paragraphs>
  <Slides>29</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-apple-system</vt:lpstr>
      <vt:lpstr>Gill Sans</vt:lpstr>
      <vt:lpstr>HarmonyOS Sans SC Light</vt:lpstr>
      <vt:lpstr>MiSans Semibold</vt:lpstr>
      <vt:lpstr>阿里巴巴普惠体 2.0 55 Regular</vt:lpstr>
      <vt:lpstr>等线</vt:lpstr>
      <vt:lpstr>快看世界体</vt:lpstr>
      <vt:lpstr>Arial</vt:lpstr>
      <vt:lpstr>Wingdings</vt:lpstr>
      <vt:lpstr>51PPT模板网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极简艺术论文答辩PPT模板简约通用幻灯片</dc:title>
  <dc:creator>Administrator</dc:creator>
  <cp:lastModifiedBy>Happy</cp:lastModifiedBy>
  <cp:revision>259</cp:revision>
  <dcterms:created xsi:type="dcterms:W3CDTF">2017-03-26T06:32:00Z</dcterms:created>
  <dcterms:modified xsi:type="dcterms:W3CDTF">2024-04-14T09:32:30Z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2052-11.8.2.12085</vt:lpwstr>
  </property>
  <property fmtid="{D5CDD505-2E9C-101B-9397-08002B2CF9AE}" pid="3" name="ICV">
    <vt:lpwstr>84D4A72291844D139548842E7841952B</vt:lpwstr>
  </property>
</Properties>
</file>